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40"/>
  </p:notesMasterIdLst>
  <p:sldIdLst>
    <p:sldId id="256" r:id="rId3"/>
    <p:sldId id="269" r:id="rId4"/>
    <p:sldId id="319" r:id="rId5"/>
    <p:sldId id="258" r:id="rId6"/>
    <p:sldId id="349" r:id="rId7"/>
    <p:sldId id="350" r:id="rId8"/>
    <p:sldId id="347" r:id="rId9"/>
    <p:sldId id="320" r:id="rId10"/>
    <p:sldId id="341" r:id="rId11"/>
    <p:sldId id="338" r:id="rId12"/>
    <p:sldId id="327" r:id="rId13"/>
    <p:sldId id="333" r:id="rId14"/>
    <p:sldId id="328" r:id="rId15"/>
    <p:sldId id="335" r:id="rId16"/>
    <p:sldId id="331" r:id="rId17"/>
    <p:sldId id="336" r:id="rId18"/>
    <p:sldId id="332" r:id="rId19"/>
    <p:sldId id="337" r:id="rId20"/>
    <p:sldId id="334" r:id="rId21"/>
    <p:sldId id="339" r:id="rId22"/>
    <p:sldId id="342" r:id="rId23"/>
    <p:sldId id="352" r:id="rId24"/>
    <p:sldId id="351" r:id="rId25"/>
    <p:sldId id="340" r:id="rId26"/>
    <p:sldId id="345" r:id="rId27"/>
    <p:sldId id="343" r:id="rId28"/>
    <p:sldId id="321" r:id="rId29"/>
    <p:sldId id="346" r:id="rId30"/>
    <p:sldId id="311" r:id="rId31"/>
    <p:sldId id="303" r:id="rId32"/>
    <p:sldId id="257" r:id="rId33"/>
    <p:sldId id="304" r:id="rId34"/>
    <p:sldId id="305" r:id="rId35"/>
    <p:sldId id="312" r:id="rId36"/>
    <p:sldId id="298" r:id="rId37"/>
    <p:sldId id="322" r:id="rId38"/>
    <p:sldId id="32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FF28D8-CFB5-4EEA-ABF1-BE1DF22C8FF0}">
          <p14:sldIdLst>
            <p14:sldId id="256"/>
            <p14:sldId id="269"/>
            <p14:sldId id="319"/>
            <p14:sldId id="258"/>
            <p14:sldId id="349"/>
            <p14:sldId id="350"/>
            <p14:sldId id="347"/>
          </p14:sldIdLst>
        </p14:section>
        <p14:section name="The business problem" id="{2568A08C-2FBD-4106-AF5F-72425C4DEC9C}">
          <p14:sldIdLst>
            <p14:sldId id="320"/>
            <p14:sldId id="341"/>
            <p14:sldId id="338"/>
            <p14:sldId id="327"/>
            <p14:sldId id="333"/>
            <p14:sldId id="328"/>
            <p14:sldId id="335"/>
            <p14:sldId id="331"/>
            <p14:sldId id="336"/>
            <p14:sldId id="332"/>
            <p14:sldId id="337"/>
            <p14:sldId id="334"/>
            <p14:sldId id="339"/>
            <p14:sldId id="342"/>
            <p14:sldId id="352"/>
            <p14:sldId id="351"/>
            <p14:sldId id="340"/>
            <p14:sldId id="345"/>
            <p14:sldId id="343"/>
            <p14:sldId id="321"/>
            <p14:sldId id="346"/>
          </p14:sldIdLst>
        </p14:section>
        <p14:section name="Agile" id="{8983FD41-BFB1-4727-94F9-C886C28C1EA9}">
          <p14:sldIdLst>
            <p14:sldId id="311"/>
            <p14:sldId id="303"/>
            <p14:sldId id="257"/>
            <p14:sldId id="304"/>
            <p14:sldId id="305"/>
          </p14:sldIdLst>
        </p14:section>
        <p14:section name="Use Case: Onboarding" id="{48D04FB2-5756-4DAA-83D9-CF535077D9A0}">
          <p14:sldIdLst>
            <p14:sldId id="312"/>
            <p14:sldId id="298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2003" autoAdjust="0"/>
  </p:normalViewPr>
  <p:slideViewPr>
    <p:cSldViewPr snapToGrid="0">
      <p:cViewPr varScale="1">
        <p:scale>
          <a:sx n="95" d="100"/>
          <a:sy n="95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AA841-F9A9-428A-AC4A-4F2EF3E4998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609BCC98-6DCA-4C8F-8106-74A470DC03A9}">
      <dgm:prSet phldrT="[Text]"/>
      <dgm:spPr/>
      <dgm:t>
        <a:bodyPr/>
        <a:lstStyle/>
        <a:p>
          <a:r>
            <a:rPr lang="en-US"/>
            <a:t>Departments are often using different technologies or tools</a:t>
          </a:r>
        </a:p>
      </dgm:t>
    </dgm:pt>
    <dgm:pt modelId="{F95A4DE8-A990-4082-AAE8-D2B233B31B6B}" type="parTrans" cxnId="{45DA82BB-33A2-44D7-B7A5-76E7B8EEB1B4}">
      <dgm:prSet/>
      <dgm:spPr/>
      <dgm:t>
        <a:bodyPr/>
        <a:lstStyle/>
        <a:p>
          <a:endParaRPr lang="en-US"/>
        </a:p>
      </dgm:t>
    </dgm:pt>
    <dgm:pt modelId="{FD24F9AB-0358-4217-9D6A-47479D0AC36D}" type="sibTrans" cxnId="{45DA82BB-33A2-44D7-B7A5-76E7B8EEB1B4}">
      <dgm:prSet/>
      <dgm:spPr/>
      <dgm:t>
        <a:bodyPr/>
        <a:lstStyle/>
        <a:p>
          <a:endParaRPr lang="en-US"/>
        </a:p>
      </dgm:t>
    </dgm:pt>
    <dgm:pt modelId="{1938CAA8-85F7-4A4E-A03D-EFEA72187907}">
      <dgm:prSet/>
      <dgm:spPr/>
      <dgm:t>
        <a:bodyPr/>
        <a:lstStyle/>
        <a:p>
          <a:r>
            <a:rPr lang="en-US" dirty="0"/>
            <a:t>Processes aren’t defined to work seamlessly across the enterprise</a:t>
          </a:r>
        </a:p>
      </dgm:t>
    </dgm:pt>
    <dgm:pt modelId="{463C0D05-7C3A-4AE5-8671-CA34BD9484E6}" type="parTrans" cxnId="{A2052AF1-4C3F-4E15-8E29-EB96226AFF3D}">
      <dgm:prSet/>
      <dgm:spPr/>
      <dgm:t>
        <a:bodyPr/>
        <a:lstStyle/>
        <a:p>
          <a:endParaRPr lang="en-US"/>
        </a:p>
      </dgm:t>
    </dgm:pt>
    <dgm:pt modelId="{91365CFE-347C-49C7-8E4A-4D337571FFF9}" type="sibTrans" cxnId="{A2052AF1-4C3F-4E15-8E29-EB96226AFF3D}">
      <dgm:prSet/>
      <dgm:spPr/>
      <dgm:t>
        <a:bodyPr/>
        <a:lstStyle/>
        <a:p>
          <a:endParaRPr lang="en-US"/>
        </a:p>
      </dgm:t>
    </dgm:pt>
    <dgm:pt modelId="{91CDDFEB-7424-47A4-90CC-98C0631DFBE2}">
      <dgm:prSet/>
      <dgm:spPr/>
      <dgm:t>
        <a:bodyPr/>
        <a:lstStyle/>
        <a:p>
          <a:r>
            <a:rPr lang="en-US" dirty="0"/>
            <a:t>Transferring work between departments is slow and inefficient</a:t>
          </a:r>
        </a:p>
      </dgm:t>
    </dgm:pt>
    <dgm:pt modelId="{8CEE86A0-7813-4FB5-B58B-445E9B7DE494}" type="parTrans" cxnId="{AC39EE05-C0B2-44B5-88B4-2E3AC268AAC2}">
      <dgm:prSet/>
      <dgm:spPr/>
      <dgm:t>
        <a:bodyPr/>
        <a:lstStyle/>
        <a:p>
          <a:endParaRPr lang="en-US"/>
        </a:p>
      </dgm:t>
    </dgm:pt>
    <dgm:pt modelId="{637985F9-8160-4F6B-9DFD-DA3F0A8F66A5}" type="sibTrans" cxnId="{AC39EE05-C0B2-44B5-88B4-2E3AC268AAC2}">
      <dgm:prSet/>
      <dgm:spPr/>
      <dgm:t>
        <a:bodyPr/>
        <a:lstStyle/>
        <a:p>
          <a:endParaRPr lang="en-US"/>
        </a:p>
      </dgm:t>
    </dgm:pt>
    <dgm:pt modelId="{32095DBC-4C1F-47F0-94E6-2D00E03AC6B7}" type="pres">
      <dgm:prSet presAssocID="{A12AA841-F9A9-428A-AC4A-4F2EF3E49980}" presName="Name0" presStyleCnt="0">
        <dgm:presLayoutVars>
          <dgm:dir/>
          <dgm:resizeHandles val="exact"/>
        </dgm:presLayoutVars>
      </dgm:prSet>
      <dgm:spPr/>
    </dgm:pt>
    <dgm:pt modelId="{41778CEA-8032-4B78-9639-024971B93455}" type="pres">
      <dgm:prSet presAssocID="{609BCC98-6DCA-4C8F-8106-74A470DC03A9}" presName="node" presStyleLbl="node1" presStyleIdx="0" presStyleCnt="3">
        <dgm:presLayoutVars>
          <dgm:bulletEnabled val="1"/>
        </dgm:presLayoutVars>
      </dgm:prSet>
      <dgm:spPr/>
    </dgm:pt>
    <dgm:pt modelId="{F6ECD3D5-12F8-4E14-841E-B926036C189F}" type="pres">
      <dgm:prSet presAssocID="{FD24F9AB-0358-4217-9D6A-47479D0AC36D}" presName="sibTrans" presStyleCnt="0"/>
      <dgm:spPr/>
    </dgm:pt>
    <dgm:pt modelId="{59653CCD-9ADD-464A-8F2B-C7BC5FDC3AFB}" type="pres">
      <dgm:prSet presAssocID="{1938CAA8-85F7-4A4E-A03D-EFEA72187907}" presName="node" presStyleLbl="node1" presStyleIdx="1" presStyleCnt="3">
        <dgm:presLayoutVars>
          <dgm:bulletEnabled val="1"/>
        </dgm:presLayoutVars>
      </dgm:prSet>
      <dgm:spPr/>
    </dgm:pt>
    <dgm:pt modelId="{AE1B16D8-522D-4720-BB0C-F3E656586B22}" type="pres">
      <dgm:prSet presAssocID="{91365CFE-347C-49C7-8E4A-4D337571FFF9}" presName="sibTrans" presStyleCnt="0"/>
      <dgm:spPr/>
    </dgm:pt>
    <dgm:pt modelId="{264D626C-DDBC-4AAE-91C7-1AE6B88C6DB0}" type="pres">
      <dgm:prSet presAssocID="{91CDDFEB-7424-47A4-90CC-98C0631DFBE2}" presName="node" presStyleLbl="node1" presStyleIdx="2" presStyleCnt="3">
        <dgm:presLayoutVars>
          <dgm:bulletEnabled val="1"/>
        </dgm:presLayoutVars>
      </dgm:prSet>
      <dgm:spPr/>
    </dgm:pt>
  </dgm:ptLst>
  <dgm:cxnLst>
    <dgm:cxn modelId="{AC39EE05-C0B2-44B5-88B4-2E3AC268AAC2}" srcId="{A12AA841-F9A9-428A-AC4A-4F2EF3E49980}" destId="{91CDDFEB-7424-47A4-90CC-98C0631DFBE2}" srcOrd="2" destOrd="0" parTransId="{8CEE86A0-7813-4FB5-B58B-445E9B7DE494}" sibTransId="{637985F9-8160-4F6B-9DFD-DA3F0A8F66A5}"/>
    <dgm:cxn modelId="{5EDBF246-1DA2-497F-A207-E997BCAA11E7}" type="presOf" srcId="{91CDDFEB-7424-47A4-90CC-98C0631DFBE2}" destId="{264D626C-DDBC-4AAE-91C7-1AE6B88C6DB0}" srcOrd="0" destOrd="0" presId="urn:microsoft.com/office/officeart/2005/8/layout/hList6"/>
    <dgm:cxn modelId="{50931E75-BF0A-4D12-9160-B982959EF841}" type="presOf" srcId="{A12AA841-F9A9-428A-AC4A-4F2EF3E49980}" destId="{32095DBC-4C1F-47F0-94E6-2D00E03AC6B7}" srcOrd="0" destOrd="0" presId="urn:microsoft.com/office/officeart/2005/8/layout/hList6"/>
    <dgm:cxn modelId="{D5D63A89-D5D4-41F1-97B9-C24040E1EA1E}" type="presOf" srcId="{1938CAA8-85F7-4A4E-A03D-EFEA72187907}" destId="{59653CCD-9ADD-464A-8F2B-C7BC5FDC3AFB}" srcOrd="0" destOrd="0" presId="urn:microsoft.com/office/officeart/2005/8/layout/hList6"/>
    <dgm:cxn modelId="{45DA82BB-33A2-44D7-B7A5-76E7B8EEB1B4}" srcId="{A12AA841-F9A9-428A-AC4A-4F2EF3E49980}" destId="{609BCC98-6DCA-4C8F-8106-74A470DC03A9}" srcOrd="0" destOrd="0" parTransId="{F95A4DE8-A990-4082-AAE8-D2B233B31B6B}" sibTransId="{FD24F9AB-0358-4217-9D6A-47479D0AC36D}"/>
    <dgm:cxn modelId="{A2052AF1-4C3F-4E15-8E29-EB96226AFF3D}" srcId="{A12AA841-F9A9-428A-AC4A-4F2EF3E49980}" destId="{1938CAA8-85F7-4A4E-A03D-EFEA72187907}" srcOrd="1" destOrd="0" parTransId="{463C0D05-7C3A-4AE5-8671-CA34BD9484E6}" sibTransId="{91365CFE-347C-49C7-8E4A-4D337571FFF9}"/>
    <dgm:cxn modelId="{B4F485F2-AA58-429E-BA63-381CD3A91981}" type="presOf" srcId="{609BCC98-6DCA-4C8F-8106-74A470DC03A9}" destId="{41778CEA-8032-4B78-9639-024971B93455}" srcOrd="0" destOrd="0" presId="urn:microsoft.com/office/officeart/2005/8/layout/hList6"/>
    <dgm:cxn modelId="{494284CF-2B0F-4D07-B631-18426354D403}" type="presParOf" srcId="{32095DBC-4C1F-47F0-94E6-2D00E03AC6B7}" destId="{41778CEA-8032-4B78-9639-024971B93455}" srcOrd="0" destOrd="0" presId="urn:microsoft.com/office/officeart/2005/8/layout/hList6"/>
    <dgm:cxn modelId="{52A2EB18-1798-4DF3-A6F3-07F35216CCF2}" type="presParOf" srcId="{32095DBC-4C1F-47F0-94E6-2D00E03AC6B7}" destId="{F6ECD3D5-12F8-4E14-841E-B926036C189F}" srcOrd="1" destOrd="0" presId="urn:microsoft.com/office/officeart/2005/8/layout/hList6"/>
    <dgm:cxn modelId="{4375A07A-0C18-4B06-8598-F7567253E87F}" type="presParOf" srcId="{32095DBC-4C1F-47F0-94E6-2D00E03AC6B7}" destId="{59653CCD-9ADD-464A-8F2B-C7BC5FDC3AFB}" srcOrd="2" destOrd="0" presId="urn:microsoft.com/office/officeart/2005/8/layout/hList6"/>
    <dgm:cxn modelId="{64E518AB-8639-4353-9821-C8951E9A034F}" type="presParOf" srcId="{32095DBC-4C1F-47F0-94E6-2D00E03AC6B7}" destId="{AE1B16D8-522D-4720-BB0C-F3E656586B22}" srcOrd="3" destOrd="0" presId="urn:microsoft.com/office/officeart/2005/8/layout/hList6"/>
    <dgm:cxn modelId="{C53A1429-76ED-4292-AE29-5C7B7626F120}" type="presParOf" srcId="{32095DBC-4C1F-47F0-94E6-2D00E03AC6B7}" destId="{264D626C-DDBC-4AAE-91C7-1AE6B88C6D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2AFF0-8363-4667-97C0-3FDE990EC1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3894E-0AAB-4D36-92BE-4D20FB844766}">
      <dgm:prSet phldrT="[Text]"/>
      <dgm:spPr/>
      <dgm:t>
        <a:bodyPr/>
        <a:lstStyle/>
        <a:p>
          <a:r>
            <a:rPr lang="en-US"/>
            <a:t>Each business department has manual processes</a:t>
          </a:r>
        </a:p>
      </dgm:t>
    </dgm:pt>
    <dgm:pt modelId="{A6A2AF7F-CA4E-4275-B5BF-429AF6237BBB}" type="parTrans" cxnId="{2BA9D219-EBEC-4092-8930-ED373063DA0B}">
      <dgm:prSet/>
      <dgm:spPr/>
      <dgm:t>
        <a:bodyPr/>
        <a:lstStyle/>
        <a:p>
          <a:endParaRPr lang="en-US"/>
        </a:p>
      </dgm:t>
    </dgm:pt>
    <dgm:pt modelId="{21D056A4-D04D-4E51-A4A4-A7D223EBF632}" type="sibTrans" cxnId="{2BA9D219-EBEC-4092-8930-ED373063DA0B}">
      <dgm:prSet/>
      <dgm:spPr/>
      <dgm:t>
        <a:bodyPr/>
        <a:lstStyle/>
        <a:p>
          <a:endParaRPr lang="en-US"/>
        </a:p>
      </dgm:t>
    </dgm:pt>
    <dgm:pt modelId="{2301F2BF-B9D5-4D23-9672-3BA637760678}">
      <dgm:prSet/>
      <dgm:spPr/>
      <dgm:t>
        <a:bodyPr/>
        <a:lstStyle/>
        <a:p>
          <a:r>
            <a:rPr lang="en-US"/>
            <a:t>Entering data</a:t>
          </a:r>
          <a:endParaRPr lang="en-US" dirty="0"/>
        </a:p>
      </dgm:t>
    </dgm:pt>
    <dgm:pt modelId="{5F0FA80F-39EF-492E-8F0A-DEACD7A57677}" type="parTrans" cxnId="{B39777FC-F16F-49D0-9CB3-8606BBE5F91B}">
      <dgm:prSet/>
      <dgm:spPr/>
      <dgm:t>
        <a:bodyPr/>
        <a:lstStyle/>
        <a:p>
          <a:endParaRPr lang="en-US"/>
        </a:p>
      </dgm:t>
    </dgm:pt>
    <dgm:pt modelId="{B2019FCB-2842-42BC-8FE7-F73B344666D3}" type="sibTrans" cxnId="{B39777FC-F16F-49D0-9CB3-8606BBE5F91B}">
      <dgm:prSet/>
      <dgm:spPr/>
      <dgm:t>
        <a:bodyPr/>
        <a:lstStyle/>
        <a:p>
          <a:endParaRPr lang="en-US"/>
        </a:p>
      </dgm:t>
    </dgm:pt>
    <dgm:pt modelId="{76BF2069-75A0-45C6-AED0-3983CC917D65}">
      <dgm:prSet/>
      <dgm:spPr/>
      <dgm:t>
        <a:bodyPr/>
        <a:lstStyle/>
        <a:p>
          <a:r>
            <a:rPr lang="en-US"/>
            <a:t>Creating reports</a:t>
          </a:r>
          <a:endParaRPr lang="en-US" dirty="0"/>
        </a:p>
      </dgm:t>
    </dgm:pt>
    <dgm:pt modelId="{B9338A21-ADC6-4766-ACD9-61CA5AE2A9CD}" type="parTrans" cxnId="{20904065-3A07-4853-ACF0-4244FBC2DD0B}">
      <dgm:prSet/>
      <dgm:spPr/>
      <dgm:t>
        <a:bodyPr/>
        <a:lstStyle/>
        <a:p>
          <a:endParaRPr lang="en-US"/>
        </a:p>
      </dgm:t>
    </dgm:pt>
    <dgm:pt modelId="{8C118973-D261-4766-90F6-2118C8E7BB95}" type="sibTrans" cxnId="{20904065-3A07-4853-ACF0-4244FBC2DD0B}">
      <dgm:prSet/>
      <dgm:spPr/>
      <dgm:t>
        <a:bodyPr/>
        <a:lstStyle/>
        <a:p>
          <a:endParaRPr lang="en-US"/>
        </a:p>
      </dgm:t>
    </dgm:pt>
    <dgm:pt modelId="{B4BDD026-01FB-4AD4-A888-00D4AAD853D4}">
      <dgm:prSet/>
      <dgm:spPr/>
      <dgm:t>
        <a:bodyPr/>
        <a:lstStyle/>
        <a:p>
          <a:r>
            <a:rPr lang="en-US"/>
            <a:t>Approving requests</a:t>
          </a:r>
          <a:endParaRPr lang="en-US" dirty="0"/>
        </a:p>
      </dgm:t>
    </dgm:pt>
    <dgm:pt modelId="{3240D8F3-B727-4E48-95DA-E273698C2292}" type="parTrans" cxnId="{14258C23-8A5E-41F0-B215-D3F4D9F17C69}">
      <dgm:prSet/>
      <dgm:spPr/>
      <dgm:t>
        <a:bodyPr/>
        <a:lstStyle/>
        <a:p>
          <a:endParaRPr lang="en-US"/>
        </a:p>
      </dgm:t>
    </dgm:pt>
    <dgm:pt modelId="{CDD61674-8DC5-41A2-A8A1-354B12B89ECE}" type="sibTrans" cxnId="{14258C23-8A5E-41F0-B215-D3F4D9F17C69}">
      <dgm:prSet/>
      <dgm:spPr/>
      <dgm:t>
        <a:bodyPr/>
        <a:lstStyle/>
        <a:p>
          <a:endParaRPr lang="en-US"/>
        </a:p>
      </dgm:t>
    </dgm:pt>
    <dgm:pt modelId="{C42D1F18-C717-4C33-8924-55D592164327}">
      <dgm:prSet/>
      <dgm:spPr/>
      <dgm:t>
        <a:bodyPr/>
        <a:lstStyle/>
        <a:p>
          <a:r>
            <a:rPr lang="en-US"/>
            <a:t>Fulfilling requests</a:t>
          </a:r>
          <a:endParaRPr lang="en-US" dirty="0"/>
        </a:p>
      </dgm:t>
    </dgm:pt>
    <dgm:pt modelId="{05644387-AC99-4B05-80A3-2344E8E91BE8}" type="parTrans" cxnId="{CF977D7A-C1A2-4912-88FB-EDA7BBFD0578}">
      <dgm:prSet/>
      <dgm:spPr/>
      <dgm:t>
        <a:bodyPr/>
        <a:lstStyle/>
        <a:p>
          <a:endParaRPr lang="en-US"/>
        </a:p>
      </dgm:t>
    </dgm:pt>
    <dgm:pt modelId="{EFF06F8C-65B0-41C9-89B9-D411F318AEF3}" type="sibTrans" cxnId="{CF977D7A-C1A2-4912-88FB-EDA7BBFD0578}">
      <dgm:prSet/>
      <dgm:spPr/>
      <dgm:t>
        <a:bodyPr/>
        <a:lstStyle/>
        <a:p>
          <a:endParaRPr lang="en-US"/>
        </a:p>
      </dgm:t>
    </dgm:pt>
    <dgm:pt modelId="{62C1CCB8-104B-4C93-ACDB-D320709B3E7D}">
      <dgm:prSet/>
      <dgm:spPr/>
      <dgm:t>
        <a:bodyPr/>
        <a:lstStyle/>
        <a:p>
          <a:r>
            <a:rPr lang="en-US"/>
            <a:t>Lack of enterprise knowledge</a:t>
          </a:r>
          <a:endParaRPr lang="en-US" dirty="0"/>
        </a:p>
      </dgm:t>
    </dgm:pt>
    <dgm:pt modelId="{AD44985D-37B4-47CF-8028-472EB3AB955A}" type="parTrans" cxnId="{AF99FE63-1B5A-4028-A184-6DBB3213D678}">
      <dgm:prSet/>
      <dgm:spPr/>
      <dgm:t>
        <a:bodyPr/>
        <a:lstStyle/>
        <a:p>
          <a:endParaRPr lang="en-US"/>
        </a:p>
      </dgm:t>
    </dgm:pt>
    <dgm:pt modelId="{48CDAD9E-C327-4DEC-87FE-A2CCD4E506B7}" type="sibTrans" cxnId="{AF99FE63-1B5A-4028-A184-6DBB3213D678}">
      <dgm:prSet/>
      <dgm:spPr/>
      <dgm:t>
        <a:bodyPr/>
        <a:lstStyle/>
        <a:p>
          <a:endParaRPr lang="en-US"/>
        </a:p>
      </dgm:t>
    </dgm:pt>
    <dgm:pt modelId="{D6ABB1E9-4E8B-4D3C-9891-A7D745281424}">
      <dgm:prSet/>
      <dgm:spPr/>
      <dgm:t>
        <a:bodyPr/>
        <a:lstStyle/>
        <a:p>
          <a:r>
            <a:rPr lang="en-US"/>
            <a:t>No standards</a:t>
          </a:r>
          <a:endParaRPr lang="en-US" dirty="0"/>
        </a:p>
      </dgm:t>
    </dgm:pt>
    <dgm:pt modelId="{D29A79EB-EC08-4226-85BB-10F4D279E0BE}" type="parTrans" cxnId="{E4530C49-5F88-4E6A-8683-9DD0148D6BB6}">
      <dgm:prSet/>
      <dgm:spPr/>
      <dgm:t>
        <a:bodyPr/>
        <a:lstStyle/>
        <a:p>
          <a:endParaRPr lang="en-US"/>
        </a:p>
      </dgm:t>
    </dgm:pt>
    <dgm:pt modelId="{E1F34C4C-0739-4BB2-983E-EB1051570AAA}" type="sibTrans" cxnId="{E4530C49-5F88-4E6A-8683-9DD0148D6BB6}">
      <dgm:prSet/>
      <dgm:spPr/>
      <dgm:t>
        <a:bodyPr/>
        <a:lstStyle/>
        <a:p>
          <a:endParaRPr lang="en-US"/>
        </a:p>
      </dgm:t>
    </dgm:pt>
    <dgm:pt modelId="{FFCCF711-CAA5-4EAE-A475-B67E36C7B824}">
      <dgm:prSet/>
      <dgm:spPr/>
      <dgm:t>
        <a:bodyPr/>
        <a:lstStyle/>
        <a:p>
          <a:r>
            <a:rPr lang="en-US"/>
            <a:t>No central repository</a:t>
          </a:r>
          <a:endParaRPr lang="en-US" dirty="0"/>
        </a:p>
      </dgm:t>
    </dgm:pt>
    <dgm:pt modelId="{30B41DBF-B14F-46F2-AE4C-E68DA5A2B116}" type="parTrans" cxnId="{C043CFB5-EC97-45AC-9273-63426F3D40B7}">
      <dgm:prSet/>
      <dgm:spPr/>
      <dgm:t>
        <a:bodyPr/>
        <a:lstStyle/>
        <a:p>
          <a:endParaRPr lang="en-US"/>
        </a:p>
      </dgm:t>
    </dgm:pt>
    <dgm:pt modelId="{88CA0198-C041-4509-9E50-7AAC6E71726D}" type="sibTrans" cxnId="{C043CFB5-EC97-45AC-9273-63426F3D40B7}">
      <dgm:prSet/>
      <dgm:spPr/>
      <dgm:t>
        <a:bodyPr/>
        <a:lstStyle/>
        <a:p>
          <a:endParaRPr lang="en-US"/>
        </a:p>
      </dgm:t>
    </dgm:pt>
    <dgm:pt modelId="{9877BD34-44C3-4450-9449-085CF68FD511}">
      <dgm:prSet/>
      <dgm:spPr/>
      <dgm:t>
        <a:bodyPr/>
        <a:lstStyle/>
        <a:p>
          <a:r>
            <a:rPr lang="en-US" dirty="0"/>
            <a:t>No FAQs or How to guides</a:t>
          </a:r>
        </a:p>
      </dgm:t>
    </dgm:pt>
    <dgm:pt modelId="{49416BDB-2442-4D2C-86E3-BC241FFC0ADB}" type="parTrans" cxnId="{16C37BB5-00CD-4D3C-AA89-E288286120F9}">
      <dgm:prSet/>
      <dgm:spPr/>
      <dgm:t>
        <a:bodyPr/>
        <a:lstStyle/>
        <a:p>
          <a:endParaRPr lang="en-US"/>
        </a:p>
      </dgm:t>
    </dgm:pt>
    <dgm:pt modelId="{9F2CF0BB-B3BB-4E47-9A49-BCDFD5FAC092}" type="sibTrans" cxnId="{16C37BB5-00CD-4D3C-AA89-E288286120F9}">
      <dgm:prSet/>
      <dgm:spPr/>
      <dgm:t>
        <a:bodyPr/>
        <a:lstStyle/>
        <a:p>
          <a:endParaRPr lang="en-US"/>
        </a:p>
      </dgm:t>
    </dgm:pt>
    <dgm:pt modelId="{F9B3C328-1309-4807-B3E2-BD6995E7C84F}">
      <dgm:prSet/>
      <dgm:spPr/>
      <dgm:t>
        <a:bodyPr/>
        <a:lstStyle/>
        <a:p>
          <a:r>
            <a:rPr lang="en-US" dirty="0"/>
            <a:t>Who owns the knowledge?</a:t>
          </a:r>
        </a:p>
      </dgm:t>
    </dgm:pt>
    <dgm:pt modelId="{2BC3456C-D40E-43E7-BDE6-5DAAA0452013}" type="parTrans" cxnId="{0F34892D-B8B4-4EED-A057-70EC46A104B3}">
      <dgm:prSet/>
      <dgm:spPr/>
    </dgm:pt>
    <dgm:pt modelId="{2BB8FF38-0422-4EB7-B995-220292C3575B}" type="sibTrans" cxnId="{0F34892D-B8B4-4EED-A057-70EC46A104B3}">
      <dgm:prSet/>
      <dgm:spPr/>
    </dgm:pt>
    <dgm:pt modelId="{16B4B248-339C-467A-A7CA-CA181FD66D45}" type="pres">
      <dgm:prSet presAssocID="{59A2AFF0-8363-4667-97C0-3FDE990EC187}" presName="linear" presStyleCnt="0">
        <dgm:presLayoutVars>
          <dgm:dir/>
          <dgm:animLvl val="lvl"/>
          <dgm:resizeHandles val="exact"/>
        </dgm:presLayoutVars>
      </dgm:prSet>
      <dgm:spPr/>
    </dgm:pt>
    <dgm:pt modelId="{8265C63D-324C-4D98-B781-F5F4AB767AE3}" type="pres">
      <dgm:prSet presAssocID="{4A53894E-0AAB-4D36-92BE-4D20FB844766}" presName="parentLin" presStyleCnt="0"/>
      <dgm:spPr/>
    </dgm:pt>
    <dgm:pt modelId="{A00BCE1E-BA29-4CCC-96F9-6D8A564AA3CB}" type="pres">
      <dgm:prSet presAssocID="{4A53894E-0AAB-4D36-92BE-4D20FB844766}" presName="parentLeftMargin" presStyleLbl="node1" presStyleIdx="0" presStyleCnt="2"/>
      <dgm:spPr/>
    </dgm:pt>
    <dgm:pt modelId="{C9567A66-ABD7-4B71-87D1-76D65A8994D1}" type="pres">
      <dgm:prSet presAssocID="{4A53894E-0AAB-4D36-92BE-4D20FB8447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B9596D-8BFF-4EF9-90BB-24FDEFA2DC27}" type="pres">
      <dgm:prSet presAssocID="{4A53894E-0AAB-4D36-92BE-4D20FB844766}" presName="negativeSpace" presStyleCnt="0"/>
      <dgm:spPr/>
    </dgm:pt>
    <dgm:pt modelId="{70040C8D-BA6B-430D-A6E6-44711B7AF6FD}" type="pres">
      <dgm:prSet presAssocID="{4A53894E-0AAB-4D36-92BE-4D20FB844766}" presName="childText" presStyleLbl="conFgAcc1" presStyleIdx="0" presStyleCnt="2">
        <dgm:presLayoutVars>
          <dgm:bulletEnabled val="1"/>
        </dgm:presLayoutVars>
      </dgm:prSet>
      <dgm:spPr/>
    </dgm:pt>
    <dgm:pt modelId="{ABC3C27C-2D1D-4918-9681-E5A7F7B89F5D}" type="pres">
      <dgm:prSet presAssocID="{21D056A4-D04D-4E51-A4A4-A7D223EBF632}" presName="spaceBetweenRectangles" presStyleCnt="0"/>
      <dgm:spPr/>
    </dgm:pt>
    <dgm:pt modelId="{CEC798AC-70DC-4685-9FCA-ACDC312FB8E6}" type="pres">
      <dgm:prSet presAssocID="{62C1CCB8-104B-4C93-ACDB-D320709B3E7D}" presName="parentLin" presStyleCnt="0"/>
      <dgm:spPr/>
    </dgm:pt>
    <dgm:pt modelId="{D56800D4-D09D-4DC8-BC06-85A71EAF12BD}" type="pres">
      <dgm:prSet presAssocID="{62C1CCB8-104B-4C93-ACDB-D320709B3E7D}" presName="parentLeftMargin" presStyleLbl="node1" presStyleIdx="0" presStyleCnt="2"/>
      <dgm:spPr/>
    </dgm:pt>
    <dgm:pt modelId="{F0D5F328-9557-4DD5-92C0-5E8B39A7DBEF}" type="pres">
      <dgm:prSet presAssocID="{62C1CCB8-104B-4C93-ACDB-D320709B3E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4C1E1B9-F51A-4ADE-AE2E-25A37A254075}" type="pres">
      <dgm:prSet presAssocID="{62C1CCB8-104B-4C93-ACDB-D320709B3E7D}" presName="negativeSpace" presStyleCnt="0"/>
      <dgm:spPr/>
    </dgm:pt>
    <dgm:pt modelId="{89FDB869-C463-487E-9E58-D82DAC468CA8}" type="pres">
      <dgm:prSet presAssocID="{62C1CCB8-104B-4C93-ACDB-D320709B3E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B8F6E04-1D5D-408C-9503-A5EEEBF11B5A}" type="presOf" srcId="{76BF2069-75A0-45C6-AED0-3983CC917D65}" destId="{70040C8D-BA6B-430D-A6E6-44711B7AF6FD}" srcOrd="0" destOrd="1" presId="urn:microsoft.com/office/officeart/2005/8/layout/list1"/>
    <dgm:cxn modelId="{2BA9D219-EBEC-4092-8930-ED373063DA0B}" srcId="{59A2AFF0-8363-4667-97C0-3FDE990EC187}" destId="{4A53894E-0AAB-4D36-92BE-4D20FB844766}" srcOrd="0" destOrd="0" parTransId="{A6A2AF7F-CA4E-4275-B5BF-429AF6237BBB}" sibTransId="{21D056A4-D04D-4E51-A4A4-A7D223EBF632}"/>
    <dgm:cxn modelId="{C2366421-A5CA-4009-9A04-DD50F2ED0120}" type="presOf" srcId="{62C1CCB8-104B-4C93-ACDB-D320709B3E7D}" destId="{F0D5F328-9557-4DD5-92C0-5E8B39A7DBEF}" srcOrd="1" destOrd="0" presId="urn:microsoft.com/office/officeart/2005/8/layout/list1"/>
    <dgm:cxn modelId="{14258C23-8A5E-41F0-B215-D3F4D9F17C69}" srcId="{4A53894E-0AAB-4D36-92BE-4D20FB844766}" destId="{B4BDD026-01FB-4AD4-A888-00D4AAD853D4}" srcOrd="2" destOrd="0" parTransId="{3240D8F3-B727-4E48-95DA-E273698C2292}" sibTransId="{CDD61674-8DC5-41A2-A8A1-354B12B89ECE}"/>
    <dgm:cxn modelId="{0F34892D-B8B4-4EED-A057-70EC46A104B3}" srcId="{62C1CCB8-104B-4C93-ACDB-D320709B3E7D}" destId="{F9B3C328-1309-4807-B3E2-BD6995E7C84F}" srcOrd="3" destOrd="0" parTransId="{2BC3456C-D40E-43E7-BDE6-5DAAA0452013}" sibTransId="{2BB8FF38-0422-4EB7-B995-220292C3575B}"/>
    <dgm:cxn modelId="{6C2A8635-0795-4CB0-BC7E-6A88538E32F7}" type="presOf" srcId="{62C1CCB8-104B-4C93-ACDB-D320709B3E7D}" destId="{D56800D4-D09D-4DC8-BC06-85A71EAF12BD}" srcOrd="0" destOrd="0" presId="urn:microsoft.com/office/officeart/2005/8/layout/list1"/>
    <dgm:cxn modelId="{78F50E37-648F-4FBA-BF2D-47DB408958DB}" type="presOf" srcId="{C42D1F18-C717-4C33-8924-55D592164327}" destId="{70040C8D-BA6B-430D-A6E6-44711B7AF6FD}" srcOrd="0" destOrd="3" presId="urn:microsoft.com/office/officeart/2005/8/layout/list1"/>
    <dgm:cxn modelId="{AF99FE63-1B5A-4028-A184-6DBB3213D678}" srcId="{59A2AFF0-8363-4667-97C0-3FDE990EC187}" destId="{62C1CCB8-104B-4C93-ACDB-D320709B3E7D}" srcOrd="1" destOrd="0" parTransId="{AD44985D-37B4-47CF-8028-472EB3AB955A}" sibTransId="{48CDAD9E-C327-4DEC-87FE-A2CCD4E506B7}"/>
    <dgm:cxn modelId="{20904065-3A07-4853-ACF0-4244FBC2DD0B}" srcId="{4A53894E-0AAB-4D36-92BE-4D20FB844766}" destId="{76BF2069-75A0-45C6-AED0-3983CC917D65}" srcOrd="1" destOrd="0" parTransId="{B9338A21-ADC6-4766-ACD9-61CA5AE2A9CD}" sibTransId="{8C118973-D261-4766-90F6-2118C8E7BB95}"/>
    <dgm:cxn modelId="{E4530C49-5F88-4E6A-8683-9DD0148D6BB6}" srcId="{62C1CCB8-104B-4C93-ACDB-D320709B3E7D}" destId="{D6ABB1E9-4E8B-4D3C-9891-A7D745281424}" srcOrd="0" destOrd="0" parTransId="{D29A79EB-EC08-4226-85BB-10F4D279E0BE}" sibTransId="{E1F34C4C-0739-4BB2-983E-EB1051570AAA}"/>
    <dgm:cxn modelId="{C612E875-9DA7-4F64-A72A-9842183FF316}" type="presOf" srcId="{4A53894E-0AAB-4D36-92BE-4D20FB844766}" destId="{A00BCE1E-BA29-4CCC-96F9-6D8A564AA3CB}" srcOrd="0" destOrd="0" presId="urn:microsoft.com/office/officeart/2005/8/layout/list1"/>
    <dgm:cxn modelId="{83458E56-17CD-4AE3-8960-0C1988B48728}" type="presOf" srcId="{FFCCF711-CAA5-4EAE-A475-B67E36C7B824}" destId="{89FDB869-C463-487E-9E58-D82DAC468CA8}" srcOrd="0" destOrd="1" presId="urn:microsoft.com/office/officeart/2005/8/layout/list1"/>
    <dgm:cxn modelId="{1135B857-C058-4ABB-A6AB-602E3D7B277F}" type="presOf" srcId="{B4BDD026-01FB-4AD4-A888-00D4AAD853D4}" destId="{70040C8D-BA6B-430D-A6E6-44711B7AF6FD}" srcOrd="0" destOrd="2" presId="urn:microsoft.com/office/officeart/2005/8/layout/list1"/>
    <dgm:cxn modelId="{28D0FC79-C8AB-4519-85C2-80EFC973D6CC}" type="presOf" srcId="{F9B3C328-1309-4807-B3E2-BD6995E7C84F}" destId="{89FDB869-C463-487E-9E58-D82DAC468CA8}" srcOrd="0" destOrd="3" presId="urn:microsoft.com/office/officeart/2005/8/layout/list1"/>
    <dgm:cxn modelId="{CF977D7A-C1A2-4912-88FB-EDA7BBFD0578}" srcId="{4A53894E-0AAB-4D36-92BE-4D20FB844766}" destId="{C42D1F18-C717-4C33-8924-55D592164327}" srcOrd="3" destOrd="0" parTransId="{05644387-AC99-4B05-80A3-2344E8E91BE8}" sibTransId="{EFF06F8C-65B0-41C9-89B9-D411F318AEF3}"/>
    <dgm:cxn modelId="{CF16E290-0857-445B-992D-A71F1275FEBD}" type="presOf" srcId="{2301F2BF-B9D5-4D23-9672-3BA637760678}" destId="{70040C8D-BA6B-430D-A6E6-44711B7AF6FD}" srcOrd="0" destOrd="0" presId="urn:microsoft.com/office/officeart/2005/8/layout/list1"/>
    <dgm:cxn modelId="{64BE10A4-8EC4-4798-A03A-B0F281E1E4E9}" type="presOf" srcId="{59A2AFF0-8363-4667-97C0-3FDE990EC187}" destId="{16B4B248-339C-467A-A7CA-CA181FD66D45}" srcOrd="0" destOrd="0" presId="urn:microsoft.com/office/officeart/2005/8/layout/list1"/>
    <dgm:cxn modelId="{16C37BB5-00CD-4D3C-AA89-E288286120F9}" srcId="{62C1CCB8-104B-4C93-ACDB-D320709B3E7D}" destId="{9877BD34-44C3-4450-9449-085CF68FD511}" srcOrd="2" destOrd="0" parTransId="{49416BDB-2442-4D2C-86E3-BC241FFC0ADB}" sibTransId="{9F2CF0BB-B3BB-4E47-9A49-BCDFD5FAC092}"/>
    <dgm:cxn modelId="{C043CFB5-EC97-45AC-9273-63426F3D40B7}" srcId="{62C1CCB8-104B-4C93-ACDB-D320709B3E7D}" destId="{FFCCF711-CAA5-4EAE-A475-B67E36C7B824}" srcOrd="1" destOrd="0" parTransId="{30B41DBF-B14F-46F2-AE4C-E68DA5A2B116}" sibTransId="{88CA0198-C041-4509-9E50-7AAC6E71726D}"/>
    <dgm:cxn modelId="{3028B1B8-3830-4EB5-AAC4-3C245F070422}" type="presOf" srcId="{4A53894E-0AAB-4D36-92BE-4D20FB844766}" destId="{C9567A66-ABD7-4B71-87D1-76D65A8994D1}" srcOrd="1" destOrd="0" presId="urn:microsoft.com/office/officeart/2005/8/layout/list1"/>
    <dgm:cxn modelId="{66BD74CC-AE00-41B2-BB0E-F6E4F323E943}" type="presOf" srcId="{9877BD34-44C3-4450-9449-085CF68FD511}" destId="{89FDB869-C463-487E-9E58-D82DAC468CA8}" srcOrd="0" destOrd="2" presId="urn:microsoft.com/office/officeart/2005/8/layout/list1"/>
    <dgm:cxn modelId="{E03187CC-7350-4690-9117-311D73402A5B}" type="presOf" srcId="{D6ABB1E9-4E8B-4D3C-9891-A7D745281424}" destId="{89FDB869-C463-487E-9E58-D82DAC468CA8}" srcOrd="0" destOrd="0" presId="urn:microsoft.com/office/officeart/2005/8/layout/list1"/>
    <dgm:cxn modelId="{B39777FC-F16F-49D0-9CB3-8606BBE5F91B}" srcId="{4A53894E-0AAB-4D36-92BE-4D20FB844766}" destId="{2301F2BF-B9D5-4D23-9672-3BA637760678}" srcOrd="0" destOrd="0" parTransId="{5F0FA80F-39EF-492E-8F0A-DEACD7A57677}" sibTransId="{B2019FCB-2842-42BC-8FE7-F73B344666D3}"/>
    <dgm:cxn modelId="{E728B4D5-EB12-4504-B588-2708E5C73FFB}" type="presParOf" srcId="{16B4B248-339C-467A-A7CA-CA181FD66D45}" destId="{8265C63D-324C-4D98-B781-F5F4AB767AE3}" srcOrd="0" destOrd="0" presId="urn:microsoft.com/office/officeart/2005/8/layout/list1"/>
    <dgm:cxn modelId="{2F5F14DD-2D4C-4A3B-871B-44FC61ADD130}" type="presParOf" srcId="{8265C63D-324C-4D98-B781-F5F4AB767AE3}" destId="{A00BCE1E-BA29-4CCC-96F9-6D8A564AA3CB}" srcOrd="0" destOrd="0" presId="urn:microsoft.com/office/officeart/2005/8/layout/list1"/>
    <dgm:cxn modelId="{B44E8004-9EB7-4A72-81FD-45922ABB12CE}" type="presParOf" srcId="{8265C63D-324C-4D98-B781-F5F4AB767AE3}" destId="{C9567A66-ABD7-4B71-87D1-76D65A8994D1}" srcOrd="1" destOrd="0" presId="urn:microsoft.com/office/officeart/2005/8/layout/list1"/>
    <dgm:cxn modelId="{B5FF1168-0C1C-4CF3-8E2C-605AA20B014A}" type="presParOf" srcId="{16B4B248-339C-467A-A7CA-CA181FD66D45}" destId="{DAB9596D-8BFF-4EF9-90BB-24FDEFA2DC27}" srcOrd="1" destOrd="0" presId="urn:microsoft.com/office/officeart/2005/8/layout/list1"/>
    <dgm:cxn modelId="{B222D9A2-3BC2-4EA9-ADF7-31AE92044252}" type="presParOf" srcId="{16B4B248-339C-467A-A7CA-CA181FD66D45}" destId="{70040C8D-BA6B-430D-A6E6-44711B7AF6FD}" srcOrd="2" destOrd="0" presId="urn:microsoft.com/office/officeart/2005/8/layout/list1"/>
    <dgm:cxn modelId="{A39F9D42-0704-4615-B506-6B296702C05A}" type="presParOf" srcId="{16B4B248-339C-467A-A7CA-CA181FD66D45}" destId="{ABC3C27C-2D1D-4918-9681-E5A7F7B89F5D}" srcOrd="3" destOrd="0" presId="urn:microsoft.com/office/officeart/2005/8/layout/list1"/>
    <dgm:cxn modelId="{7C5E0544-9D22-4BCC-9B72-C2ACF9854D5D}" type="presParOf" srcId="{16B4B248-339C-467A-A7CA-CA181FD66D45}" destId="{CEC798AC-70DC-4685-9FCA-ACDC312FB8E6}" srcOrd="4" destOrd="0" presId="urn:microsoft.com/office/officeart/2005/8/layout/list1"/>
    <dgm:cxn modelId="{5DDF104C-7B24-48B8-84E1-025EEC940A1D}" type="presParOf" srcId="{CEC798AC-70DC-4685-9FCA-ACDC312FB8E6}" destId="{D56800D4-D09D-4DC8-BC06-85A71EAF12BD}" srcOrd="0" destOrd="0" presId="urn:microsoft.com/office/officeart/2005/8/layout/list1"/>
    <dgm:cxn modelId="{5FE0C524-AAD0-4330-AAAF-32622F201B5F}" type="presParOf" srcId="{CEC798AC-70DC-4685-9FCA-ACDC312FB8E6}" destId="{F0D5F328-9557-4DD5-92C0-5E8B39A7DBEF}" srcOrd="1" destOrd="0" presId="urn:microsoft.com/office/officeart/2005/8/layout/list1"/>
    <dgm:cxn modelId="{E090CF88-0E2A-4466-ACFC-9D70C097BDE1}" type="presParOf" srcId="{16B4B248-339C-467A-A7CA-CA181FD66D45}" destId="{D4C1E1B9-F51A-4ADE-AE2E-25A37A254075}" srcOrd="5" destOrd="0" presId="urn:microsoft.com/office/officeart/2005/8/layout/list1"/>
    <dgm:cxn modelId="{8E979C3E-2918-4F7A-A4C6-AAAE8A1BAB4F}" type="presParOf" srcId="{16B4B248-339C-467A-A7CA-CA181FD66D45}" destId="{89FDB869-C463-487E-9E58-D82DAC468C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269712-AB54-4EC0-A489-09395437E47C}" type="doc">
      <dgm:prSet loTypeId="urn:microsoft.com/office/officeart/2005/8/layout/defaul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14A10C7-EC38-4535-8ABD-11C5D0591C5B}">
      <dgm:prSet/>
      <dgm:spPr/>
      <dgm:t>
        <a:bodyPr/>
        <a:lstStyle/>
        <a:p>
          <a:r>
            <a:rPr lang="en-US" dirty="0"/>
            <a:t>Email</a:t>
          </a:r>
        </a:p>
      </dgm:t>
    </dgm:pt>
    <dgm:pt modelId="{5A327682-2A02-4CE8-A3A3-769C6708C50F}" type="parTrans" cxnId="{D5D4B892-AF8E-49CC-B289-9AF83D5CDBE5}">
      <dgm:prSet/>
      <dgm:spPr/>
      <dgm:t>
        <a:bodyPr/>
        <a:lstStyle/>
        <a:p>
          <a:endParaRPr lang="en-US"/>
        </a:p>
      </dgm:t>
    </dgm:pt>
    <dgm:pt modelId="{3B3AB09D-8FDE-4C15-937C-9976F82F5102}" type="sibTrans" cxnId="{D5D4B892-AF8E-49CC-B289-9AF83D5CDBE5}">
      <dgm:prSet/>
      <dgm:spPr/>
      <dgm:t>
        <a:bodyPr/>
        <a:lstStyle/>
        <a:p>
          <a:endParaRPr lang="en-US"/>
        </a:p>
      </dgm:t>
    </dgm:pt>
    <dgm:pt modelId="{2EED6E33-444C-4C26-AFED-C619B9A10FFC}">
      <dgm:prSet/>
      <dgm:spPr/>
      <dgm:t>
        <a:bodyPr/>
        <a:lstStyle/>
        <a:p>
          <a:r>
            <a:rPr lang="en-US" dirty="0"/>
            <a:t>Paper forms</a:t>
          </a:r>
        </a:p>
      </dgm:t>
    </dgm:pt>
    <dgm:pt modelId="{9C1C079C-4DB6-47D9-A21C-80B0C56DFAE8}" type="parTrans" cxnId="{672B92C9-4F30-4C5B-B0F1-AADB45C18F4D}">
      <dgm:prSet/>
      <dgm:spPr/>
      <dgm:t>
        <a:bodyPr/>
        <a:lstStyle/>
        <a:p>
          <a:endParaRPr lang="en-US"/>
        </a:p>
      </dgm:t>
    </dgm:pt>
    <dgm:pt modelId="{1495A3AD-A5D8-40E9-B746-E7F068FC0A89}" type="sibTrans" cxnId="{672B92C9-4F30-4C5B-B0F1-AADB45C18F4D}">
      <dgm:prSet/>
      <dgm:spPr/>
      <dgm:t>
        <a:bodyPr/>
        <a:lstStyle/>
        <a:p>
          <a:endParaRPr lang="en-US"/>
        </a:p>
      </dgm:t>
    </dgm:pt>
    <dgm:pt modelId="{35047537-7902-4779-966A-CB80D59B4C45}">
      <dgm:prSet/>
      <dgm:spPr/>
      <dgm:t>
        <a:bodyPr/>
        <a:lstStyle/>
        <a:p>
          <a:r>
            <a:rPr lang="en-US" dirty="0"/>
            <a:t>Offline or non-shared documents</a:t>
          </a:r>
        </a:p>
      </dgm:t>
    </dgm:pt>
    <dgm:pt modelId="{26800E8C-F801-4433-9BD5-0FF8B85261E3}" type="parTrans" cxnId="{CD270C35-159A-473E-BAE2-DC20528D71EF}">
      <dgm:prSet/>
      <dgm:spPr/>
      <dgm:t>
        <a:bodyPr/>
        <a:lstStyle/>
        <a:p>
          <a:endParaRPr lang="en-US"/>
        </a:p>
      </dgm:t>
    </dgm:pt>
    <dgm:pt modelId="{33AF1BF7-94E3-472F-8C96-1CDCE0630B09}" type="sibTrans" cxnId="{CD270C35-159A-473E-BAE2-DC20528D71EF}">
      <dgm:prSet/>
      <dgm:spPr/>
      <dgm:t>
        <a:bodyPr/>
        <a:lstStyle/>
        <a:p>
          <a:endParaRPr lang="en-US"/>
        </a:p>
      </dgm:t>
    </dgm:pt>
    <dgm:pt modelId="{D453060C-75F4-4451-B5F9-EE26BF7D409E}">
      <dgm:prSet/>
      <dgm:spPr/>
      <dgm:t>
        <a:bodyPr/>
        <a:lstStyle/>
        <a:p>
          <a:r>
            <a:rPr lang="en-US" dirty="0"/>
            <a:t>Multiple enterprise applications</a:t>
          </a:r>
        </a:p>
      </dgm:t>
    </dgm:pt>
    <dgm:pt modelId="{BDEEB151-AD1F-4CED-B91F-6B5AF1E9D59B}" type="parTrans" cxnId="{02045421-4615-4DD5-AD08-A8CEA12427B7}">
      <dgm:prSet/>
      <dgm:spPr/>
      <dgm:t>
        <a:bodyPr/>
        <a:lstStyle/>
        <a:p>
          <a:endParaRPr lang="en-US"/>
        </a:p>
      </dgm:t>
    </dgm:pt>
    <dgm:pt modelId="{AF54A793-14BB-4B8C-BAE3-2D74FF612F1F}" type="sibTrans" cxnId="{02045421-4615-4DD5-AD08-A8CEA12427B7}">
      <dgm:prSet/>
      <dgm:spPr/>
      <dgm:t>
        <a:bodyPr/>
        <a:lstStyle/>
        <a:p>
          <a:endParaRPr lang="en-US"/>
        </a:p>
      </dgm:t>
    </dgm:pt>
    <dgm:pt modelId="{9956ABA7-5BBC-423B-8B05-03DC89542F64}" type="pres">
      <dgm:prSet presAssocID="{93269712-AB54-4EC0-A489-09395437E47C}" presName="diagram" presStyleCnt="0">
        <dgm:presLayoutVars>
          <dgm:dir/>
          <dgm:resizeHandles val="exact"/>
        </dgm:presLayoutVars>
      </dgm:prSet>
      <dgm:spPr/>
    </dgm:pt>
    <dgm:pt modelId="{31915679-64EC-4312-BFBD-A85F3D10DCAD}" type="pres">
      <dgm:prSet presAssocID="{314A10C7-EC38-4535-8ABD-11C5D0591C5B}" presName="node" presStyleLbl="node1" presStyleIdx="0" presStyleCnt="4">
        <dgm:presLayoutVars>
          <dgm:bulletEnabled val="1"/>
        </dgm:presLayoutVars>
      </dgm:prSet>
      <dgm:spPr/>
    </dgm:pt>
    <dgm:pt modelId="{FEC68F05-B1D5-4C4A-A7EE-D8B96085A8DF}" type="pres">
      <dgm:prSet presAssocID="{3B3AB09D-8FDE-4C15-937C-9976F82F5102}" presName="sibTrans" presStyleCnt="0"/>
      <dgm:spPr/>
    </dgm:pt>
    <dgm:pt modelId="{285D098F-F2D2-4347-91EC-6D0E5D64D370}" type="pres">
      <dgm:prSet presAssocID="{2EED6E33-444C-4C26-AFED-C619B9A10FFC}" presName="node" presStyleLbl="node1" presStyleIdx="1" presStyleCnt="4">
        <dgm:presLayoutVars>
          <dgm:bulletEnabled val="1"/>
        </dgm:presLayoutVars>
      </dgm:prSet>
      <dgm:spPr/>
    </dgm:pt>
    <dgm:pt modelId="{37F60F3D-74BE-4565-8E6E-37A26647609C}" type="pres">
      <dgm:prSet presAssocID="{1495A3AD-A5D8-40E9-B746-E7F068FC0A89}" presName="sibTrans" presStyleCnt="0"/>
      <dgm:spPr/>
    </dgm:pt>
    <dgm:pt modelId="{AA761B35-94A6-4E71-BC5A-0C7E33C53325}" type="pres">
      <dgm:prSet presAssocID="{35047537-7902-4779-966A-CB80D59B4C45}" presName="node" presStyleLbl="node1" presStyleIdx="2" presStyleCnt="4">
        <dgm:presLayoutVars>
          <dgm:bulletEnabled val="1"/>
        </dgm:presLayoutVars>
      </dgm:prSet>
      <dgm:spPr/>
    </dgm:pt>
    <dgm:pt modelId="{C02764B5-1F3A-4B14-8AE8-E008D54A9F9A}" type="pres">
      <dgm:prSet presAssocID="{33AF1BF7-94E3-472F-8C96-1CDCE0630B09}" presName="sibTrans" presStyleCnt="0"/>
      <dgm:spPr/>
    </dgm:pt>
    <dgm:pt modelId="{9DD9A33F-26B7-4C41-B264-888EEDA233DC}" type="pres">
      <dgm:prSet presAssocID="{D453060C-75F4-4451-B5F9-EE26BF7D409E}" presName="node" presStyleLbl="node1" presStyleIdx="3" presStyleCnt="4">
        <dgm:presLayoutVars>
          <dgm:bulletEnabled val="1"/>
        </dgm:presLayoutVars>
      </dgm:prSet>
      <dgm:spPr/>
    </dgm:pt>
  </dgm:ptLst>
  <dgm:cxnLst>
    <dgm:cxn modelId="{0231051E-36B8-4240-A941-CA150E8B89E7}" type="presOf" srcId="{35047537-7902-4779-966A-CB80D59B4C45}" destId="{AA761B35-94A6-4E71-BC5A-0C7E33C53325}" srcOrd="0" destOrd="0" presId="urn:microsoft.com/office/officeart/2005/8/layout/default"/>
    <dgm:cxn modelId="{02045421-4615-4DD5-AD08-A8CEA12427B7}" srcId="{93269712-AB54-4EC0-A489-09395437E47C}" destId="{D453060C-75F4-4451-B5F9-EE26BF7D409E}" srcOrd="3" destOrd="0" parTransId="{BDEEB151-AD1F-4CED-B91F-6B5AF1E9D59B}" sibTransId="{AF54A793-14BB-4B8C-BAE3-2D74FF612F1F}"/>
    <dgm:cxn modelId="{CD270C35-159A-473E-BAE2-DC20528D71EF}" srcId="{93269712-AB54-4EC0-A489-09395437E47C}" destId="{35047537-7902-4779-966A-CB80D59B4C45}" srcOrd="2" destOrd="0" parTransId="{26800E8C-F801-4433-9BD5-0FF8B85261E3}" sibTransId="{33AF1BF7-94E3-472F-8C96-1CDCE0630B09}"/>
    <dgm:cxn modelId="{CBC4B95D-F544-479C-AB6F-357A9EB74398}" type="presOf" srcId="{2EED6E33-444C-4C26-AFED-C619B9A10FFC}" destId="{285D098F-F2D2-4347-91EC-6D0E5D64D370}" srcOrd="0" destOrd="0" presId="urn:microsoft.com/office/officeart/2005/8/layout/default"/>
    <dgm:cxn modelId="{42CDB77B-761E-4596-A52D-C91A20174E34}" type="presOf" srcId="{314A10C7-EC38-4535-8ABD-11C5D0591C5B}" destId="{31915679-64EC-4312-BFBD-A85F3D10DCAD}" srcOrd="0" destOrd="0" presId="urn:microsoft.com/office/officeart/2005/8/layout/default"/>
    <dgm:cxn modelId="{BB70208A-16AF-4211-817C-D9DCE7B1B8D6}" type="presOf" srcId="{D453060C-75F4-4451-B5F9-EE26BF7D409E}" destId="{9DD9A33F-26B7-4C41-B264-888EEDA233DC}" srcOrd="0" destOrd="0" presId="urn:microsoft.com/office/officeart/2005/8/layout/default"/>
    <dgm:cxn modelId="{D5D4B892-AF8E-49CC-B289-9AF83D5CDBE5}" srcId="{93269712-AB54-4EC0-A489-09395437E47C}" destId="{314A10C7-EC38-4535-8ABD-11C5D0591C5B}" srcOrd="0" destOrd="0" parTransId="{5A327682-2A02-4CE8-A3A3-769C6708C50F}" sibTransId="{3B3AB09D-8FDE-4C15-937C-9976F82F5102}"/>
    <dgm:cxn modelId="{672B92C9-4F30-4C5B-B0F1-AADB45C18F4D}" srcId="{93269712-AB54-4EC0-A489-09395437E47C}" destId="{2EED6E33-444C-4C26-AFED-C619B9A10FFC}" srcOrd="1" destOrd="0" parTransId="{9C1C079C-4DB6-47D9-A21C-80B0C56DFAE8}" sibTransId="{1495A3AD-A5D8-40E9-B746-E7F068FC0A89}"/>
    <dgm:cxn modelId="{6B3839F8-854A-4B36-815E-CEDF60FC01F5}" type="presOf" srcId="{93269712-AB54-4EC0-A489-09395437E47C}" destId="{9956ABA7-5BBC-423B-8B05-03DC89542F64}" srcOrd="0" destOrd="0" presId="urn:microsoft.com/office/officeart/2005/8/layout/default"/>
    <dgm:cxn modelId="{FD4EE3B7-6DD3-4334-9210-0A892957C453}" type="presParOf" srcId="{9956ABA7-5BBC-423B-8B05-03DC89542F64}" destId="{31915679-64EC-4312-BFBD-A85F3D10DCAD}" srcOrd="0" destOrd="0" presId="urn:microsoft.com/office/officeart/2005/8/layout/default"/>
    <dgm:cxn modelId="{7FB8F9D7-2451-405F-BB9F-71D444A97592}" type="presParOf" srcId="{9956ABA7-5BBC-423B-8B05-03DC89542F64}" destId="{FEC68F05-B1D5-4C4A-A7EE-D8B96085A8DF}" srcOrd="1" destOrd="0" presId="urn:microsoft.com/office/officeart/2005/8/layout/default"/>
    <dgm:cxn modelId="{3E0A23FC-973F-49E5-B75B-DDBF7260A934}" type="presParOf" srcId="{9956ABA7-5BBC-423B-8B05-03DC89542F64}" destId="{285D098F-F2D2-4347-91EC-6D0E5D64D370}" srcOrd="2" destOrd="0" presId="urn:microsoft.com/office/officeart/2005/8/layout/default"/>
    <dgm:cxn modelId="{2BEF1BA2-94EB-479D-9208-4BA528BCF62B}" type="presParOf" srcId="{9956ABA7-5BBC-423B-8B05-03DC89542F64}" destId="{37F60F3D-74BE-4565-8E6E-37A26647609C}" srcOrd="3" destOrd="0" presId="urn:microsoft.com/office/officeart/2005/8/layout/default"/>
    <dgm:cxn modelId="{F61A1E96-CD29-446E-9198-A4070E939B45}" type="presParOf" srcId="{9956ABA7-5BBC-423B-8B05-03DC89542F64}" destId="{AA761B35-94A6-4E71-BC5A-0C7E33C53325}" srcOrd="4" destOrd="0" presId="urn:microsoft.com/office/officeart/2005/8/layout/default"/>
    <dgm:cxn modelId="{7A547A88-41EA-4CCB-B2FB-FC7A0F985A3F}" type="presParOf" srcId="{9956ABA7-5BBC-423B-8B05-03DC89542F64}" destId="{C02764B5-1F3A-4B14-8AE8-E008D54A9F9A}" srcOrd="5" destOrd="0" presId="urn:microsoft.com/office/officeart/2005/8/layout/default"/>
    <dgm:cxn modelId="{EC2265B6-78A2-4F77-B19C-B7BABFE9330B}" type="presParOf" srcId="{9956ABA7-5BBC-423B-8B05-03DC89542F64}" destId="{9DD9A33F-26B7-4C41-B264-888EEDA233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B1E05-82AB-4CF3-93F2-86FB2CA9CD00}" type="doc">
      <dgm:prSet loTypeId="urn:microsoft.com/office/officeart/2005/8/layout/cycle6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BA41801-A621-452F-A440-63D77A55AEB8}">
      <dgm:prSet phldrT="[Text]"/>
      <dgm:spPr/>
      <dgm:t>
        <a:bodyPr/>
        <a:lstStyle/>
        <a:p>
          <a:r>
            <a:rPr lang="en-US"/>
            <a:t>Dissatisfied employees reduce productivity</a:t>
          </a:r>
        </a:p>
      </dgm:t>
    </dgm:pt>
    <dgm:pt modelId="{59A5B153-BF10-4E7D-99A1-85D85E99C5CB}" type="parTrans" cxnId="{83FC811D-49D6-45B3-8848-8F18CB2FB460}">
      <dgm:prSet/>
      <dgm:spPr/>
      <dgm:t>
        <a:bodyPr/>
        <a:lstStyle/>
        <a:p>
          <a:endParaRPr lang="en-US"/>
        </a:p>
      </dgm:t>
    </dgm:pt>
    <dgm:pt modelId="{8A324490-B632-425B-8266-D46223A0BE7C}" type="sibTrans" cxnId="{83FC811D-49D6-45B3-8848-8F18CB2FB460}">
      <dgm:prSet/>
      <dgm:spPr/>
      <dgm:t>
        <a:bodyPr/>
        <a:lstStyle/>
        <a:p>
          <a:endParaRPr lang="en-US"/>
        </a:p>
      </dgm:t>
    </dgm:pt>
    <dgm:pt modelId="{55F7936E-A607-459A-934D-F520785B20DC}">
      <dgm:prSet/>
      <dgm:spPr/>
      <dgm:t>
        <a:bodyPr/>
        <a:lstStyle/>
        <a:p>
          <a:r>
            <a:rPr lang="en-US" dirty="0"/>
            <a:t>Manual processes slow down the business</a:t>
          </a:r>
        </a:p>
      </dgm:t>
    </dgm:pt>
    <dgm:pt modelId="{760CF538-B290-4A82-A848-5FA8EF4EE012}" type="parTrans" cxnId="{EC069E1E-8267-4B5C-B43D-8A28A032DE2A}">
      <dgm:prSet/>
      <dgm:spPr/>
      <dgm:t>
        <a:bodyPr/>
        <a:lstStyle/>
        <a:p>
          <a:endParaRPr lang="en-US"/>
        </a:p>
      </dgm:t>
    </dgm:pt>
    <dgm:pt modelId="{E86E222E-4541-42D2-B4CB-15261AE7A403}" type="sibTrans" cxnId="{EC069E1E-8267-4B5C-B43D-8A28A032DE2A}">
      <dgm:prSet/>
      <dgm:spPr/>
      <dgm:t>
        <a:bodyPr/>
        <a:lstStyle/>
        <a:p>
          <a:endParaRPr lang="en-US"/>
        </a:p>
      </dgm:t>
    </dgm:pt>
    <dgm:pt modelId="{0AABDC55-4BF4-4576-8437-E76A1BEB797D}">
      <dgm:prSet/>
      <dgm:spPr/>
      <dgm:t>
        <a:bodyPr/>
        <a:lstStyle/>
        <a:p>
          <a:r>
            <a:rPr lang="en-US"/>
            <a:t>Evolution of “Shadow IT”</a:t>
          </a:r>
          <a:endParaRPr lang="en-US" dirty="0"/>
        </a:p>
      </dgm:t>
    </dgm:pt>
    <dgm:pt modelId="{E48D6C1C-C165-4303-88EA-44A8BCEC6AE1}" type="parTrans" cxnId="{0DAB006B-5953-4651-A399-B9EF6EA2B431}">
      <dgm:prSet/>
      <dgm:spPr/>
      <dgm:t>
        <a:bodyPr/>
        <a:lstStyle/>
        <a:p>
          <a:endParaRPr lang="en-US"/>
        </a:p>
      </dgm:t>
    </dgm:pt>
    <dgm:pt modelId="{164A758F-77FB-4070-B14D-9CF9F93071F3}" type="sibTrans" cxnId="{0DAB006B-5953-4651-A399-B9EF6EA2B431}">
      <dgm:prSet/>
      <dgm:spPr/>
      <dgm:t>
        <a:bodyPr/>
        <a:lstStyle/>
        <a:p>
          <a:endParaRPr lang="en-US"/>
        </a:p>
      </dgm:t>
    </dgm:pt>
    <dgm:pt modelId="{4D227F5C-3E74-47BB-8B1D-2F2C4CC09E45}" type="pres">
      <dgm:prSet presAssocID="{691B1E05-82AB-4CF3-93F2-86FB2CA9CD00}" presName="cycle" presStyleCnt="0">
        <dgm:presLayoutVars>
          <dgm:dir/>
          <dgm:resizeHandles val="exact"/>
        </dgm:presLayoutVars>
      </dgm:prSet>
      <dgm:spPr/>
    </dgm:pt>
    <dgm:pt modelId="{9267B625-E880-4A9E-9456-F08D055E4151}" type="pres">
      <dgm:prSet presAssocID="{5BA41801-A621-452F-A440-63D77A55AEB8}" presName="node" presStyleLbl="node1" presStyleIdx="0" presStyleCnt="3">
        <dgm:presLayoutVars>
          <dgm:bulletEnabled val="1"/>
        </dgm:presLayoutVars>
      </dgm:prSet>
      <dgm:spPr/>
    </dgm:pt>
    <dgm:pt modelId="{285A8943-B1F4-4381-B5AF-55657F235D3D}" type="pres">
      <dgm:prSet presAssocID="{5BA41801-A621-452F-A440-63D77A55AEB8}" presName="spNode" presStyleCnt="0"/>
      <dgm:spPr/>
    </dgm:pt>
    <dgm:pt modelId="{743E53D3-7FF4-4E0E-BDBD-362F5AF45F09}" type="pres">
      <dgm:prSet presAssocID="{8A324490-B632-425B-8266-D46223A0BE7C}" presName="sibTrans" presStyleLbl="sibTrans1D1" presStyleIdx="0" presStyleCnt="3"/>
      <dgm:spPr/>
    </dgm:pt>
    <dgm:pt modelId="{F80F8903-FC76-49F7-81D4-3D4A90DDAC30}" type="pres">
      <dgm:prSet presAssocID="{55F7936E-A607-459A-934D-F520785B20DC}" presName="node" presStyleLbl="node1" presStyleIdx="1" presStyleCnt="3">
        <dgm:presLayoutVars>
          <dgm:bulletEnabled val="1"/>
        </dgm:presLayoutVars>
      </dgm:prSet>
      <dgm:spPr/>
    </dgm:pt>
    <dgm:pt modelId="{3351E638-FFB9-4360-8990-9230183CD380}" type="pres">
      <dgm:prSet presAssocID="{55F7936E-A607-459A-934D-F520785B20DC}" presName="spNode" presStyleCnt="0"/>
      <dgm:spPr/>
    </dgm:pt>
    <dgm:pt modelId="{744918C6-23F2-412A-AC72-F0EFA4FA3638}" type="pres">
      <dgm:prSet presAssocID="{E86E222E-4541-42D2-B4CB-15261AE7A403}" presName="sibTrans" presStyleLbl="sibTrans1D1" presStyleIdx="1" presStyleCnt="3"/>
      <dgm:spPr/>
    </dgm:pt>
    <dgm:pt modelId="{58F263BD-0F77-449E-B72A-19BB7BCADE4C}" type="pres">
      <dgm:prSet presAssocID="{0AABDC55-4BF4-4576-8437-E76A1BEB797D}" presName="node" presStyleLbl="node1" presStyleIdx="2" presStyleCnt="3">
        <dgm:presLayoutVars>
          <dgm:bulletEnabled val="1"/>
        </dgm:presLayoutVars>
      </dgm:prSet>
      <dgm:spPr/>
    </dgm:pt>
    <dgm:pt modelId="{E836DB16-5746-40C2-A7AB-21BB2AE6014C}" type="pres">
      <dgm:prSet presAssocID="{0AABDC55-4BF4-4576-8437-E76A1BEB797D}" presName="spNode" presStyleCnt="0"/>
      <dgm:spPr/>
    </dgm:pt>
    <dgm:pt modelId="{C8B973BA-D021-4EF7-B687-AEDDE8D86CE4}" type="pres">
      <dgm:prSet presAssocID="{164A758F-77FB-4070-B14D-9CF9F93071F3}" presName="sibTrans" presStyleLbl="sibTrans1D1" presStyleIdx="2" presStyleCnt="3"/>
      <dgm:spPr/>
    </dgm:pt>
  </dgm:ptLst>
  <dgm:cxnLst>
    <dgm:cxn modelId="{5CB8F219-3C26-42B0-B92C-1785F3FA9E08}" type="presOf" srcId="{55F7936E-A607-459A-934D-F520785B20DC}" destId="{F80F8903-FC76-49F7-81D4-3D4A90DDAC30}" srcOrd="0" destOrd="0" presId="urn:microsoft.com/office/officeart/2005/8/layout/cycle6"/>
    <dgm:cxn modelId="{8A81AF1A-A458-4112-8DBD-8B8EDD803C71}" type="presOf" srcId="{691B1E05-82AB-4CF3-93F2-86FB2CA9CD00}" destId="{4D227F5C-3E74-47BB-8B1D-2F2C4CC09E45}" srcOrd="0" destOrd="0" presId="urn:microsoft.com/office/officeart/2005/8/layout/cycle6"/>
    <dgm:cxn modelId="{83FC811D-49D6-45B3-8848-8F18CB2FB460}" srcId="{691B1E05-82AB-4CF3-93F2-86FB2CA9CD00}" destId="{5BA41801-A621-452F-A440-63D77A55AEB8}" srcOrd="0" destOrd="0" parTransId="{59A5B153-BF10-4E7D-99A1-85D85E99C5CB}" sibTransId="{8A324490-B632-425B-8266-D46223A0BE7C}"/>
    <dgm:cxn modelId="{EC069E1E-8267-4B5C-B43D-8A28A032DE2A}" srcId="{691B1E05-82AB-4CF3-93F2-86FB2CA9CD00}" destId="{55F7936E-A607-459A-934D-F520785B20DC}" srcOrd="1" destOrd="0" parTransId="{760CF538-B290-4A82-A848-5FA8EF4EE012}" sibTransId="{E86E222E-4541-42D2-B4CB-15261AE7A403}"/>
    <dgm:cxn modelId="{BBED8D31-D775-492C-AF66-671A4786ECC8}" type="presOf" srcId="{0AABDC55-4BF4-4576-8437-E76A1BEB797D}" destId="{58F263BD-0F77-449E-B72A-19BB7BCADE4C}" srcOrd="0" destOrd="0" presId="urn:microsoft.com/office/officeart/2005/8/layout/cycle6"/>
    <dgm:cxn modelId="{FC146237-7755-421F-9430-50053C8D6844}" type="presOf" srcId="{5BA41801-A621-452F-A440-63D77A55AEB8}" destId="{9267B625-E880-4A9E-9456-F08D055E4151}" srcOrd="0" destOrd="0" presId="urn:microsoft.com/office/officeart/2005/8/layout/cycle6"/>
    <dgm:cxn modelId="{0DAB006B-5953-4651-A399-B9EF6EA2B431}" srcId="{691B1E05-82AB-4CF3-93F2-86FB2CA9CD00}" destId="{0AABDC55-4BF4-4576-8437-E76A1BEB797D}" srcOrd="2" destOrd="0" parTransId="{E48D6C1C-C165-4303-88EA-44A8BCEC6AE1}" sibTransId="{164A758F-77FB-4070-B14D-9CF9F93071F3}"/>
    <dgm:cxn modelId="{B272E659-2D2B-4144-B224-AE36264BB130}" type="presOf" srcId="{8A324490-B632-425B-8266-D46223A0BE7C}" destId="{743E53D3-7FF4-4E0E-BDBD-362F5AF45F09}" srcOrd="0" destOrd="0" presId="urn:microsoft.com/office/officeart/2005/8/layout/cycle6"/>
    <dgm:cxn modelId="{4BF48BCE-D6FF-4A6D-84DC-01A1FA15A44A}" type="presOf" srcId="{E86E222E-4541-42D2-B4CB-15261AE7A403}" destId="{744918C6-23F2-412A-AC72-F0EFA4FA3638}" srcOrd="0" destOrd="0" presId="urn:microsoft.com/office/officeart/2005/8/layout/cycle6"/>
    <dgm:cxn modelId="{4D533DDE-7A83-4123-8F7E-85AD5BCF69A9}" type="presOf" srcId="{164A758F-77FB-4070-B14D-9CF9F93071F3}" destId="{C8B973BA-D021-4EF7-B687-AEDDE8D86CE4}" srcOrd="0" destOrd="0" presId="urn:microsoft.com/office/officeart/2005/8/layout/cycle6"/>
    <dgm:cxn modelId="{3513628B-1F52-4368-ABCA-268F10C87DA9}" type="presParOf" srcId="{4D227F5C-3E74-47BB-8B1D-2F2C4CC09E45}" destId="{9267B625-E880-4A9E-9456-F08D055E4151}" srcOrd="0" destOrd="0" presId="urn:microsoft.com/office/officeart/2005/8/layout/cycle6"/>
    <dgm:cxn modelId="{67008A0B-FEF5-4230-8A58-28D8B301970E}" type="presParOf" srcId="{4D227F5C-3E74-47BB-8B1D-2F2C4CC09E45}" destId="{285A8943-B1F4-4381-B5AF-55657F235D3D}" srcOrd="1" destOrd="0" presId="urn:microsoft.com/office/officeart/2005/8/layout/cycle6"/>
    <dgm:cxn modelId="{D0D89C13-2B20-47CD-90D4-E3DCB2CE2480}" type="presParOf" srcId="{4D227F5C-3E74-47BB-8B1D-2F2C4CC09E45}" destId="{743E53D3-7FF4-4E0E-BDBD-362F5AF45F09}" srcOrd="2" destOrd="0" presId="urn:microsoft.com/office/officeart/2005/8/layout/cycle6"/>
    <dgm:cxn modelId="{67174CA0-7AA0-40F7-A6A5-1B5A402E79A5}" type="presParOf" srcId="{4D227F5C-3E74-47BB-8B1D-2F2C4CC09E45}" destId="{F80F8903-FC76-49F7-81D4-3D4A90DDAC30}" srcOrd="3" destOrd="0" presId="urn:microsoft.com/office/officeart/2005/8/layout/cycle6"/>
    <dgm:cxn modelId="{77E97C1A-1B9E-4D02-B3A8-34DF8B8D7EBE}" type="presParOf" srcId="{4D227F5C-3E74-47BB-8B1D-2F2C4CC09E45}" destId="{3351E638-FFB9-4360-8990-9230183CD380}" srcOrd="4" destOrd="0" presId="urn:microsoft.com/office/officeart/2005/8/layout/cycle6"/>
    <dgm:cxn modelId="{CED16766-0F66-4D2E-8C9A-641DF342B07E}" type="presParOf" srcId="{4D227F5C-3E74-47BB-8B1D-2F2C4CC09E45}" destId="{744918C6-23F2-412A-AC72-F0EFA4FA3638}" srcOrd="5" destOrd="0" presId="urn:microsoft.com/office/officeart/2005/8/layout/cycle6"/>
    <dgm:cxn modelId="{3C6F34E1-265E-400D-8B62-336B653519C2}" type="presParOf" srcId="{4D227F5C-3E74-47BB-8B1D-2F2C4CC09E45}" destId="{58F263BD-0F77-449E-B72A-19BB7BCADE4C}" srcOrd="6" destOrd="0" presId="urn:microsoft.com/office/officeart/2005/8/layout/cycle6"/>
    <dgm:cxn modelId="{AD007B0E-9044-4D1F-B46C-5A6601ED0FFB}" type="presParOf" srcId="{4D227F5C-3E74-47BB-8B1D-2F2C4CC09E45}" destId="{E836DB16-5746-40C2-A7AB-21BB2AE6014C}" srcOrd="7" destOrd="0" presId="urn:microsoft.com/office/officeart/2005/8/layout/cycle6"/>
    <dgm:cxn modelId="{3573C5C8-635F-4621-A1A4-B07FE30BF58B}" type="presParOf" srcId="{4D227F5C-3E74-47BB-8B1D-2F2C4CC09E45}" destId="{C8B973BA-D021-4EF7-B687-AEDDE8D86CE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CD7B7-EC80-4921-ADF2-719AC74488E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A236D-71AD-4B5C-86D4-12001C03BB6A}">
      <dgm:prSet phldrT="[Text]"/>
      <dgm:spPr/>
      <dgm:t>
        <a:bodyPr/>
        <a:lstStyle/>
        <a:p>
          <a:r>
            <a:rPr lang="en-US" dirty="0"/>
            <a:t>SaaS, or Software as a Service, is a cloud solution that can provide businesses with an easy product to develop, maintain, and secure.</a:t>
          </a:r>
        </a:p>
      </dgm:t>
    </dgm:pt>
    <dgm:pt modelId="{9D9A7B39-2E2E-45A2-9D12-0AEB6708F496}" type="parTrans" cxnId="{145A9148-A4D8-4DBA-8718-A31F03D1D019}">
      <dgm:prSet/>
      <dgm:spPr/>
      <dgm:t>
        <a:bodyPr/>
        <a:lstStyle/>
        <a:p>
          <a:endParaRPr lang="en-US"/>
        </a:p>
      </dgm:t>
    </dgm:pt>
    <dgm:pt modelId="{1D63D312-3A1F-4A76-8B87-D9E323B6D5F1}" type="sibTrans" cxnId="{145A9148-A4D8-4DBA-8718-A31F03D1D019}">
      <dgm:prSet/>
      <dgm:spPr/>
      <dgm:t>
        <a:bodyPr/>
        <a:lstStyle/>
        <a:p>
          <a:endParaRPr lang="en-US"/>
        </a:p>
      </dgm:t>
    </dgm:pt>
    <dgm:pt modelId="{BB6F860E-1C5D-4E23-9394-C4063D180539}">
      <dgm:prSet/>
      <dgm:spPr/>
      <dgm:t>
        <a:bodyPr/>
        <a:lstStyle/>
        <a:p>
          <a:r>
            <a:rPr lang="en-US" dirty="0"/>
            <a:t>Having one platform across the enterprise allows transparency, efficiency, and standardization.</a:t>
          </a:r>
        </a:p>
      </dgm:t>
    </dgm:pt>
    <dgm:pt modelId="{127EA182-7A9E-4260-AB99-264B3EEB3EA9}" type="parTrans" cxnId="{1F11A966-280C-40E8-BF93-F648B2559E1E}">
      <dgm:prSet/>
      <dgm:spPr/>
      <dgm:t>
        <a:bodyPr/>
        <a:lstStyle/>
        <a:p>
          <a:endParaRPr lang="en-US"/>
        </a:p>
      </dgm:t>
    </dgm:pt>
    <dgm:pt modelId="{CB1E7719-5187-402F-AF52-C6A97878569F}" type="sibTrans" cxnId="{1F11A966-280C-40E8-BF93-F648B2559E1E}">
      <dgm:prSet/>
      <dgm:spPr/>
      <dgm:t>
        <a:bodyPr/>
        <a:lstStyle/>
        <a:p>
          <a:endParaRPr lang="en-US"/>
        </a:p>
      </dgm:t>
    </dgm:pt>
    <dgm:pt modelId="{A974779A-4822-4ED3-A0D7-9A9DAAC38EFC}" type="pres">
      <dgm:prSet presAssocID="{F19CD7B7-EC80-4921-ADF2-719AC74488E5}" presName="Name0" presStyleCnt="0">
        <dgm:presLayoutVars>
          <dgm:dir/>
          <dgm:resizeHandles val="exact"/>
        </dgm:presLayoutVars>
      </dgm:prSet>
      <dgm:spPr/>
    </dgm:pt>
    <dgm:pt modelId="{8EF283DB-CB8E-446A-A627-38039FB7C513}" type="pres">
      <dgm:prSet presAssocID="{DB0A236D-71AD-4B5C-86D4-12001C03BB6A}" presName="composite" presStyleCnt="0"/>
      <dgm:spPr/>
    </dgm:pt>
    <dgm:pt modelId="{36FAE746-2D0E-41DD-8610-4F42F1569E08}" type="pres">
      <dgm:prSet presAssocID="{DB0A236D-71AD-4B5C-86D4-12001C03BB6A}" presName="rect1" presStyleLbl="trAlignAcc1" presStyleIdx="0" presStyleCnt="2">
        <dgm:presLayoutVars>
          <dgm:bulletEnabled val="1"/>
        </dgm:presLayoutVars>
      </dgm:prSet>
      <dgm:spPr/>
    </dgm:pt>
    <dgm:pt modelId="{7C6348E7-9833-43BE-8556-68F7E0AD8A62}" type="pres">
      <dgm:prSet presAssocID="{DB0A236D-71AD-4B5C-86D4-12001C03BB6A}" presName="rect2" presStyleLbl="fgImgPlace1" presStyleIdx="0" presStyleCnt="2"/>
      <dgm:spPr/>
    </dgm:pt>
    <dgm:pt modelId="{F7A86C02-A854-4282-8D2F-434446479817}" type="pres">
      <dgm:prSet presAssocID="{1D63D312-3A1F-4A76-8B87-D9E323B6D5F1}" presName="sibTrans" presStyleCnt="0"/>
      <dgm:spPr/>
    </dgm:pt>
    <dgm:pt modelId="{B95D4C9D-974B-4C8D-9C2F-8B6AA7362934}" type="pres">
      <dgm:prSet presAssocID="{BB6F860E-1C5D-4E23-9394-C4063D180539}" presName="composite" presStyleCnt="0"/>
      <dgm:spPr/>
    </dgm:pt>
    <dgm:pt modelId="{57426E1F-6E78-418A-886E-D348DC8FD008}" type="pres">
      <dgm:prSet presAssocID="{BB6F860E-1C5D-4E23-9394-C4063D180539}" presName="rect1" presStyleLbl="trAlignAcc1" presStyleIdx="1" presStyleCnt="2">
        <dgm:presLayoutVars>
          <dgm:bulletEnabled val="1"/>
        </dgm:presLayoutVars>
      </dgm:prSet>
      <dgm:spPr/>
    </dgm:pt>
    <dgm:pt modelId="{78D3E9A4-75C9-4006-B65A-2B2FC7793245}" type="pres">
      <dgm:prSet presAssocID="{BB6F860E-1C5D-4E23-9394-C4063D180539}" presName="rect2" presStyleLbl="fgImgPlace1" presStyleIdx="1" presStyleCnt="2"/>
      <dgm:spPr/>
    </dgm:pt>
  </dgm:ptLst>
  <dgm:cxnLst>
    <dgm:cxn modelId="{C5EF2D3C-500F-4B5D-9946-6A439F503EA1}" type="presOf" srcId="{F19CD7B7-EC80-4921-ADF2-719AC74488E5}" destId="{A974779A-4822-4ED3-A0D7-9A9DAAC38EFC}" srcOrd="0" destOrd="0" presId="urn:microsoft.com/office/officeart/2008/layout/PictureStrips"/>
    <dgm:cxn modelId="{1F11A966-280C-40E8-BF93-F648B2559E1E}" srcId="{F19CD7B7-EC80-4921-ADF2-719AC74488E5}" destId="{BB6F860E-1C5D-4E23-9394-C4063D180539}" srcOrd="1" destOrd="0" parTransId="{127EA182-7A9E-4260-AB99-264B3EEB3EA9}" sibTransId="{CB1E7719-5187-402F-AF52-C6A97878569F}"/>
    <dgm:cxn modelId="{145A9148-A4D8-4DBA-8718-A31F03D1D019}" srcId="{F19CD7B7-EC80-4921-ADF2-719AC74488E5}" destId="{DB0A236D-71AD-4B5C-86D4-12001C03BB6A}" srcOrd="0" destOrd="0" parTransId="{9D9A7B39-2E2E-45A2-9D12-0AEB6708F496}" sibTransId="{1D63D312-3A1F-4A76-8B87-D9E323B6D5F1}"/>
    <dgm:cxn modelId="{6874C493-9562-4FC1-9502-A0FD5730770B}" type="presOf" srcId="{DB0A236D-71AD-4B5C-86D4-12001C03BB6A}" destId="{36FAE746-2D0E-41DD-8610-4F42F1569E08}" srcOrd="0" destOrd="0" presId="urn:microsoft.com/office/officeart/2008/layout/PictureStrips"/>
    <dgm:cxn modelId="{BC4BECD5-6E7F-4E85-8962-DB951E1EC0F4}" type="presOf" srcId="{BB6F860E-1C5D-4E23-9394-C4063D180539}" destId="{57426E1F-6E78-418A-886E-D348DC8FD008}" srcOrd="0" destOrd="0" presId="urn:microsoft.com/office/officeart/2008/layout/PictureStrips"/>
    <dgm:cxn modelId="{A639BB58-2A09-4AED-B312-B5C8D4F27A0B}" type="presParOf" srcId="{A974779A-4822-4ED3-A0D7-9A9DAAC38EFC}" destId="{8EF283DB-CB8E-446A-A627-38039FB7C513}" srcOrd="0" destOrd="0" presId="urn:microsoft.com/office/officeart/2008/layout/PictureStrips"/>
    <dgm:cxn modelId="{CC426042-4CAD-40A5-B748-7D7A6C623954}" type="presParOf" srcId="{8EF283DB-CB8E-446A-A627-38039FB7C513}" destId="{36FAE746-2D0E-41DD-8610-4F42F1569E08}" srcOrd="0" destOrd="0" presId="urn:microsoft.com/office/officeart/2008/layout/PictureStrips"/>
    <dgm:cxn modelId="{E6F26570-740A-49BE-BD7B-2E252FDF914F}" type="presParOf" srcId="{8EF283DB-CB8E-446A-A627-38039FB7C513}" destId="{7C6348E7-9833-43BE-8556-68F7E0AD8A62}" srcOrd="1" destOrd="0" presId="urn:microsoft.com/office/officeart/2008/layout/PictureStrips"/>
    <dgm:cxn modelId="{4597F80F-9657-4CDC-B124-BEE8581535B9}" type="presParOf" srcId="{A974779A-4822-4ED3-A0D7-9A9DAAC38EFC}" destId="{F7A86C02-A854-4282-8D2F-434446479817}" srcOrd="1" destOrd="0" presId="urn:microsoft.com/office/officeart/2008/layout/PictureStrips"/>
    <dgm:cxn modelId="{1BCC27FF-D29F-4763-AA2F-EEBEAE8D9E4B}" type="presParOf" srcId="{A974779A-4822-4ED3-A0D7-9A9DAAC38EFC}" destId="{B95D4C9D-974B-4C8D-9C2F-8B6AA7362934}" srcOrd="2" destOrd="0" presId="urn:microsoft.com/office/officeart/2008/layout/PictureStrips"/>
    <dgm:cxn modelId="{79A6C575-3729-4BC7-9504-B70905FC2431}" type="presParOf" srcId="{B95D4C9D-974B-4C8D-9C2F-8B6AA7362934}" destId="{57426E1F-6E78-418A-886E-D348DC8FD008}" srcOrd="0" destOrd="0" presId="urn:microsoft.com/office/officeart/2008/layout/PictureStrips"/>
    <dgm:cxn modelId="{2FA41C00-385D-416A-A96C-90D7C223A8A5}" type="presParOf" srcId="{B95D4C9D-974B-4C8D-9C2F-8B6AA7362934}" destId="{78D3E9A4-75C9-4006-B65A-2B2FC779324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3320B-22AC-4397-922A-19A40DC084FF}" type="doc">
      <dgm:prSet loTypeId="urn:microsoft.com/office/officeart/2005/8/layout/radial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85ABFB-B835-4B17-A73F-94F77B2F9C30}">
      <dgm:prSet phldrT="[Text]"/>
      <dgm:spPr/>
      <dgm:t>
        <a:bodyPr/>
        <a:lstStyle/>
        <a:p>
          <a:r>
            <a:rPr lang="en-US" dirty="0"/>
            <a:t>Center of Excellence (</a:t>
          </a:r>
          <a:r>
            <a:rPr lang="en-US" dirty="0" err="1"/>
            <a:t>CoE</a:t>
          </a:r>
          <a:r>
            <a:rPr lang="en-US" dirty="0"/>
            <a:t>)</a:t>
          </a:r>
        </a:p>
      </dgm:t>
    </dgm:pt>
    <dgm:pt modelId="{F3FAEEB7-C1BB-46ED-9BE0-9B1CB424D6C3}" type="parTrans" cxnId="{5A05190A-3F2C-4142-86A0-6A4CD294C0C2}">
      <dgm:prSet/>
      <dgm:spPr/>
      <dgm:t>
        <a:bodyPr/>
        <a:lstStyle/>
        <a:p>
          <a:endParaRPr lang="en-US"/>
        </a:p>
      </dgm:t>
    </dgm:pt>
    <dgm:pt modelId="{A826F2B4-6B6D-4D2C-96BC-77523981C87C}" type="sibTrans" cxnId="{5A05190A-3F2C-4142-86A0-6A4CD294C0C2}">
      <dgm:prSet/>
      <dgm:spPr/>
      <dgm:t>
        <a:bodyPr/>
        <a:lstStyle/>
        <a:p>
          <a:endParaRPr lang="en-US"/>
        </a:p>
      </dgm:t>
    </dgm:pt>
    <dgm:pt modelId="{F179ACC5-2093-47A4-A32D-D0C1089E0386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ED8700C0-A05B-4582-B0E4-9FB2E7F92BC4}" type="parTrans" cxnId="{D0FD9E42-42A7-48FE-BD0C-0EE504FB675C}">
      <dgm:prSet/>
      <dgm:spPr/>
      <dgm:t>
        <a:bodyPr/>
        <a:lstStyle/>
        <a:p>
          <a:endParaRPr lang="en-US"/>
        </a:p>
      </dgm:t>
    </dgm:pt>
    <dgm:pt modelId="{0BC214B5-2440-4D2E-9000-613FC2F016A4}" type="sibTrans" cxnId="{D0FD9E42-42A7-48FE-BD0C-0EE504FB675C}">
      <dgm:prSet/>
      <dgm:spPr/>
      <dgm:t>
        <a:bodyPr/>
        <a:lstStyle/>
        <a:p>
          <a:endParaRPr lang="en-US"/>
        </a:p>
      </dgm:t>
    </dgm:pt>
    <dgm:pt modelId="{67AEEB75-C2C8-42D8-A241-AA69E10C0DB9}">
      <dgm:prSet phldrT="[Text]"/>
      <dgm:spPr/>
      <dgm:t>
        <a:bodyPr/>
        <a:lstStyle/>
        <a:p>
          <a:r>
            <a:rPr lang="en-US" dirty="0"/>
            <a:t>HR</a:t>
          </a:r>
        </a:p>
      </dgm:t>
    </dgm:pt>
    <dgm:pt modelId="{00F30017-0526-4F78-A96F-E689234F584E}" type="parTrans" cxnId="{4483A2E1-8197-4937-9AA1-6D284584FF3E}">
      <dgm:prSet/>
      <dgm:spPr/>
      <dgm:t>
        <a:bodyPr/>
        <a:lstStyle/>
        <a:p>
          <a:endParaRPr lang="en-US"/>
        </a:p>
      </dgm:t>
    </dgm:pt>
    <dgm:pt modelId="{C0BF6811-5EA5-41A5-A633-83EDBBB86958}" type="sibTrans" cxnId="{4483A2E1-8197-4937-9AA1-6D284584FF3E}">
      <dgm:prSet/>
      <dgm:spPr/>
      <dgm:t>
        <a:bodyPr/>
        <a:lstStyle/>
        <a:p>
          <a:endParaRPr lang="en-US"/>
        </a:p>
      </dgm:t>
    </dgm:pt>
    <dgm:pt modelId="{7F350CC9-60A8-4912-8DAC-3CBC46CD3F9F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C055DFA9-CABF-4FEA-8A3C-EA66F409B9E8}" type="parTrans" cxnId="{669CB505-E3C9-410B-8286-044D2C290A7F}">
      <dgm:prSet/>
      <dgm:spPr/>
      <dgm:t>
        <a:bodyPr/>
        <a:lstStyle/>
        <a:p>
          <a:endParaRPr lang="en-US"/>
        </a:p>
      </dgm:t>
    </dgm:pt>
    <dgm:pt modelId="{0232A798-B724-48E8-85D1-434551705C68}" type="sibTrans" cxnId="{669CB505-E3C9-410B-8286-044D2C290A7F}">
      <dgm:prSet/>
      <dgm:spPr/>
      <dgm:t>
        <a:bodyPr/>
        <a:lstStyle/>
        <a:p>
          <a:endParaRPr lang="en-US"/>
        </a:p>
      </dgm:t>
    </dgm:pt>
    <dgm:pt modelId="{0F3C307B-8BBD-4FD4-956C-1C5C7EF306BC}">
      <dgm:prSet phldrT="[Text]"/>
      <dgm:spPr/>
      <dgm:t>
        <a:bodyPr/>
        <a:lstStyle/>
        <a:p>
          <a:r>
            <a:rPr lang="en-US" dirty="0"/>
            <a:t>Facilities</a:t>
          </a:r>
        </a:p>
      </dgm:t>
    </dgm:pt>
    <dgm:pt modelId="{26C2DA54-063E-42F3-A2BA-D79C4F5727D7}" type="parTrans" cxnId="{09B11468-C8EF-4200-BCA3-74E1AABBF120}">
      <dgm:prSet/>
      <dgm:spPr/>
      <dgm:t>
        <a:bodyPr/>
        <a:lstStyle/>
        <a:p>
          <a:endParaRPr lang="en-US"/>
        </a:p>
      </dgm:t>
    </dgm:pt>
    <dgm:pt modelId="{29E8D636-C3F6-4183-8AB0-E0A502BF0A39}" type="sibTrans" cxnId="{09B11468-C8EF-4200-BCA3-74E1AABBF120}">
      <dgm:prSet/>
      <dgm:spPr/>
      <dgm:t>
        <a:bodyPr/>
        <a:lstStyle/>
        <a:p>
          <a:endParaRPr lang="en-US"/>
        </a:p>
      </dgm:t>
    </dgm:pt>
    <dgm:pt modelId="{60E4B34F-2802-49F4-BE50-5653831A43FB}">
      <dgm:prSet phldrT="[Text]"/>
      <dgm:spPr/>
      <dgm:t>
        <a:bodyPr/>
        <a:lstStyle/>
        <a:p>
          <a:r>
            <a:rPr lang="en-US" dirty="0"/>
            <a:t>IT</a:t>
          </a:r>
        </a:p>
      </dgm:t>
    </dgm:pt>
    <dgm:pt modelId="{6911ACDB-3F5F-4A03-8C36-353AAD70AF18}" type="parTrans" cxnId="{047E2F77-C01A-4EBB-8094-B9DA3DAD6FFA}">
      <dgm:prSet/>
      <dgm:spPr/>
      <dgm:t>
        <a:bodyPr/>
        <a:lstStyle/>
        <a:p>
          <a:endParaRPr lang="en-US"/>
        </a:p>
      </dgm:t>
    </dgm:pt>
    <dgm:pt modelId="{7463AF17-29CA-4807-ADA1-3C098947CED3}" type="sibTrans" cxnId="{047E2F77-C01A-4EBB-8094-B9DA3DAD6FFA}">
      <dgm:prSet/>
      <dgm:spPr/>
      <dgm:t>
        <a:bodyPr/>
        <a:lstStyle/>
        <a:p>
          <a:endParaRPr lang="en-US"/>
        </a:p>
      </dgm:t>
    </dgm:pt>
    <dgm:pt modelId="{CCAEC897-4651-4B80-AF87-405B9F78BC29}" type="pres">
      <dgm:prSet presAssocID="{4793320B-22AC-4397-922A-19A40DC084FF}" presName="composite" presStyleCnt="0">
        <dgm:presLayoutVars>
          <dgm:chMax val="1"/>
          <dgm:dir/>
          <dgm:resizeHandles val="exact"/>
        </dgm:presLayoutVars>
      </dgm:prSet>
      <dgm:spPr/>
    </dgm:pt>
    <dgm:pt modelId="{3DB953E6-4469-40BB-BD20-34289C798E11}" type="pres">
      <dgm:prSet presAssocID="{4793320B-22AC-4397-922A-19A40DC084FF}" presName="radial" presStyleCnt="0">
        <dgm:presLayoutVars>
          <dgm:animLvl val="ctr"/>
        </dgm:presLayoutVars>
      </dgm:prSet>
      <dgm:spPr/>
    </dgm:pt>
    <dgm:pt modelId="{37B0E3A1-D8E4-41F7-9FDC-1E71D9781071}" type="pres">
      <dgm:prSet presAssocID="{4185ABFB-B835-4B17-A73F-94F77B2F9C30}" presName="centerShape" presStyleLbl="vennNode1" presStyleIdx="0" presStyleCnt="6"/>
      <dgm:spPr/>
    </dgm:pt>
    <dgm:pt modelId="{9740627B-EF62-47B7-893B-9B20077BC069}" type="pres">
      <dgm:prSet presAssocID="{F179ACC5-2093-47A4-A32D-D0C1089E0386}" presName="node" presStyleLbl="vennNode1" presStyleIdx="1" presStyleCnt="6">
        <dgm:presLayoutVars>
          <dgm:bulletEnabled val="1"/>
        </dgm:presLayoutVars>
      </dgm:prSet>
      <dgm:spPr/>
    </dgm:pt>
    <dgm:pt modelId="{F8856740-5005-4890-A761-EF73C193422B}" type="pres">
      <dgm:prSet presAssocID="{67AEEB75-C2C8-42D8-A241-AA69E10C0DB9}" presName="node" presStyleLbl="vennNode1" presStyleIdx="2" presStyleCnt="6">
        <dgm:presLayoutVars>
          <dgm:bulletEnabled val="1"/>
        </dgm:presLayoutVars>
      </dgm:prSet>
      <dgm:spPr/>
    </dgm:pt>
    <dgm:pt modelId="{C8017FCD-1596-468F-9644-5C2DB74B398D}" type="pres">
      <dgm:prSet presAssocID="{7F350CC9-60A8-4912-8DAC-3CBC46CD3F9F}" presName="node" presStyleLbl="vennNode1" presStyleIdx="3" presStyleCnt="6">
        <dgm:presLayoutVars>
          <dgm:bulletEnabled val="1"/>
        </dgm:presLayoutVars>
      </dgm:prSet>
      <dgm:spPr/>
    </dgm:pt>
    <dgm:pt modelId="{4180FC41-7347-4C4B-B8D5-B8A59A63B397}" type="pres">
      <dgm:prSet presAssocID="{60E4B34F-2802-49F4-BE50-5653831A43FB}" presName="node" presStyleLbl="vennNode1" presStyleIdx="4" presStyleCnt="6">
        <dgm:presLayoutVars>
          <dgm:bulletEnabled val="1"/>
        </dgm:presLayoutVars>
      </dgm:prSet>
      <dgm:spPr/>
    </dgm:pt>
    <dgm:pt modelId="{797CA783-3768-4645-B1C0-7269A283F0CA}" type="pres">
      <dgm:prSet presAssocID="{0F3C307B-8BBD-4FD4-956C-1C5C7EF306BC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669CB505-E3C9-410B-8286-044D2C290A7F}" srcId="{4185ABFB-B835-4B17-A73F-94F77B2F9C30}" destId="{7F350CC9-60A8-4912-8DAC-3CBC46CD3F9F}" srcOrd="2" destOrd="0" parTransId="{C055DFA9-CABF-4FEA-8A3C-EA66F409B9E8}" sibTransId="{0232A798-B724-48E8-85D1-434551705C68}"/>
    <dgm:cxn modelId="{5A05190A-3F2C-4142-86A0-6A4CD294C0C2}" srcId="{4793320B-22AC-4397-922A-19A40DC084FF}" destId="{4185ABFB-B835-4B17-A73F-94F77B2F9C30}" srcOrd="0" destOrd="0" parTransId="{F3FAEEB7-C1BB-46ED-9BE0-9B1CB424D6C3}" sibTransId="{A826F2B4-6B6D-4D2C-96BC-77523981C87C}"/>
    <dgm:cxn modelId="{B6B2E45C-8990-4809-BDE7-2BF99781EADB}" type="presOf" srcId="{4793320B-22AC-4397-922A-19A40DC084FF}" destId="{CCAEC897-4651-4B80-AF87-405B9F78BC29}" srcOrd="0" destOrd="0" presId="urn:microsoft.com/office/officeart/2005/8/layout/radial3"/>
    <dgm:cxn modelId="{847A965D-3A78-4E37-9F3E-06FCA4788C23}" type="presOf" srcId="{F179ACC5-2093-47A4-A32D-D0C1089E0386}" destId="{9740627B-EF62-47B7-893B-9B20077BC069}" srcOrd="0" destOrd="0" presId="urn:microsoft.com/office/officeart/2005/8/layout/radial3"/>
    <dgm:cxn modelId="{D0FD9E42-42A7-48FE-BD0C-0EE504FB675C}" srcId="{4185ABFB-B835-4B17-A73F-94F77B2F9C30}" destId="{F179ACC5-2093-47A4-A32D-D0C1089E0386}" srcOrd="0" destOrd="0" parTransId="{ED8700C0-A05B-4582-B0E4-9FB2E7F92BC4}" sibTransId="{0BC214B5-2440-4D2E-9000-613FC2F016A4}"/>
    <dgm:cxn modelId="{09B11468-C8EF-4200-BCA3-74E1AABBF120}" srcId="{4185ABFB-B835-4B17-A73F-94F77B2F9C30}" destId="{0F3C307B-8BBD-4FD4-956C-1C5C7EF306BC}" srcOrd="4" destOrd="0" parTransId="{26C2DA54-063E-42F3-A2BA-D79C4F5727D7}" sibTransId="{29E8D636-C3F6-4183-8AB0-E0A502BF0A39}"/>
    <dgm:cxn modelId="{047E2F77-C01A-4EBB-8094-B9DA3DAD6FFA}" srcId="{4185ABFB-B835-4B17-A73F-94F77B2F9C30}" destId="{60E4B34F-2802-49F4-BE50-5653831A43FB}" srcOrd="3" destOrd="0" parTransId="{6911ACDB-3F5F-4A03-8C36-353AAD70AF18}" sibTransId="{7463AF17-29CA-4807-ADA1-3C098947CED3}"/>
    <dgm:cxn modelId="{AFF15C89-0B53-43FA-9C31-D85D1C754B49}" type="presOf" srcId="{0F3C307B-8BBD-4FD4-956C-1C5C7EF306BC}" destId="{797CA783-3768-4645-B1C0-7269A283F0CA}" srcOrd="0" destOrd="0" presId="urn:microsoft.com/office/officeart/2005/8/layout/radial3"/>
    <dgm:cxn modelId="{80F06D8F-B37E-4913-827C-9BF8C43B5A71}" type="presOf" srcId="{60E4B34F-2802-49F4-BE50-5653831A43FB}" destId="{4180FC41-7347-4C4B-B8D5-B8A59A63B397}" srcOrd="0" destOrd="0" presId="urn:microsoft.com/office/officeart/2005/8/layout/radial3"/>
    <dgm:cxn modelId="{677222C0-4480-455F-ACCC-86A9F05B2518}" type="presOf" srcId="{7F350CC9-60A8-4912-8DAC-3CBC46CD3F9F}" destId="{C8017FCD-1596-468F-9644-5C2DB74B398D}" srcOrd="0" destOrd="0" presId="urn:microsoft.com/office/officeart/2005/8/layout/radial3"/>
    <dgm:cxn modelId="{2A982BD1-929F-4E88-B37D-867BF6B807E0}" type="presOf" srcId="{4185ABFB-B835-4B17-A73F-94F77B2F9C30}" destId="{37B0E3A1-D8E4-41F7-9FDC-1E71D9781071}" srcOrd="0" destOrd="0" presId="urn:microsoft.com/office/officeart/2005/8/layout/radial3"/>
    <dgm:cxn modelId="{4483A2E1-8197-4937-9AA1-6D284584FF3E}" srcId="{4185ABFB-B835-4B17-A73F-94F77B2F9C30}" destId="{67AEEB75-C2C8-42D8-A241-AA69E10C0DB9}" srcOrd="1" destOrd="0" parTransId="{00F30017-0526-4F78-A96F-E689234F584E}" sibTransId="{C0BF6811-5EA5-41A5-A633-83EDBBB86958}"/>
    <dgm:cxn modelId="{D314FAFB-48D8-49CD-A7D4-BA5BCA7051C8}" type="presOf" srcId="{67AEEB75-C2C8-42D8-A241-AA69E10C0DB9}" destId="{F8856740-5005-4890-A761-EF73C193422B}" srcOrd="0" destOrd="0" presId="urn:microsoft.com/office/officeart/2005/8/layout/radial3"/>
    <dgm:cxn modelId="{DCAA6231-0C0E-400A-B8F3-4551F9E18534}" type="presParOf" srcId="{CCAEC897-4651-4B80-AF87-405B9F78BC29}" destId="{3DB953E6-4469-40BB-BD20-34289C798E11}" srcOrd="0" destOrd="0" presId="urn:microsoft.com/office/officeart/2005/8/layout/radial3"/>
    <dgm:cxn modelId="{AF0A0804-BBDC-415E-8716-5B180B2AD624}" type="presParOf" srcId="{3DB953E6-4469-40BB-BD20-34289C798E11}" destId="{37B0E3A1-D8E4-41F7-9FDC-1E71D9781071}" srcOrd="0" destOrd="0" presId="urn:microsoft.com/office/officeart/2005/8/layout/radial3"/>
    <dgm:cxn modelId="{D1B7F21D-472E-430D-8F66-C58C8EF482CB}" type="presParOf" srcId="{3DB953E6-4469-40BB-BD20-34289C798E11}" destId="{9740627B-EF62-47B7-893B-9B20077BC069}" srcOrd="1" destOrd="0" presId="urn:microsoft.com/office/officeart/2005/8/layout/radial3"/>
    <dgm:cxn modelId="{E8D4F7B5-9C12-486F-B77B-80C3400D6E62}" type="presParOf" srcId="{3DB953E6-4469-40BB-BD20-34289C798E11}" destId="{F8856740-5005-4890-A761-EF73C193422B}" srcOrd="2" destOrd="0" presId="urn:microsoft.com/office/officeart/2005/8/layout/radial3"/>
    <dgm:cxn modelId="{70103117-0C73-4F23-9AEE-170FDC1E97AE}" type="presParOf" srcId="{3DB953E6-4469-40BB-BD20-34289C798E11}" destId="{C8017FCD-1596-468F-9644-5C2DB74B398D}" srcOrd="3" destOrd="0" presId="urn:microsoft.com/office/officeart/2005/8/layout/radial3"/>
    <dgm:cxn modelId="{E6150058-CFAB-4CE4-AC3C-D1A921B27878}" type="presParOf" srcId="{3DB953E6-4469-40BB-BD20-34289C798E11}" destId="{4180FC41-7347-4C4B-B8D5-B8A59A63B397}" srcOrd="4" destOrd="0" presId="urn:microsoft.com/office/officeart/2005/8/layout/radial3"/>
    <dgm:cxn modelId="{BA854C06-3FF6-44A3-A247-C0F6B9418C71}" type="presParOf" srcId="{3DB953E6-4469-40BB-BD20-34289C798E11}" destId="{797CA783-3768-4645-B1C0-7269A283F0C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8CEA-8032-4B78-9639-024971B93455}">
      <dsp:nvSpPr>
        <dsp:cNvPr id="0" name=""/>
        <dsp:cNvSpPr/>
      </dsp:nvSpPr>
      <dsp:spPr>
        <a:xfrm rot="16200000">
          <a:off x="-611504" y="612888"/>
          <a:ext cx="4824744" cy="35989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Departments are often using different technologies or tools</a:t>
          </a:r>
        </a:p>
      </dsp:txBody>
      <dsp:txXfrm rot="5400000">
        <a:off x="1385" y="964948"/>
        <a:ext cx="3598966" cy="2894846"/>
      </dsp:txXfrm>
    </dsp:sp>
    <dsp:sp modelId="{59653CCD-9ADD-464A-8F2B-C7BC5FDC3AFB}">
      <dsp:nvSpPr>
        <dsp:cNvPr id="0" name=""/>
        <dsp:cNvSpPr/>
      </dsp:nvSpPr>
      <dsp:spPr>
        <a:xfrm rot="16200000">
          <a:off x="3257384" y="612888"/>
          <a:ext cx="4824744" cy="35989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Processes aren’t defined to work seamlessly across the enterprise</a:t>
          </a:r>
        </a:p>
      </dsp:txBody>
      <dsp:txXfrm rot="5400000">
        <a:off x="3870273" y="964948"/>
        <a:ext cx="3598966" cy="2894846"/>
      </dsp:txXfrm>
    </dsp:sp>
    <dsp:sp modelId="{264D626C-DDBC-4AAE-91C7-1AE6B88C6DB0}">
      <dsp:nvSpPr>
        <dsp:cNvPr id="0" name=""/>
        <dsp:cNvSpPr/>
      </dsp:nvSpPr>
      <dsp:spPr>
        <a:xfrm rot="16200000">
          <a:off x="7126273" y="612888"/>
          <a:ext cx="4824744" cy="35989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931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Transferring work between departments is slow and inefficient</a:t>
          </a:r>
        </a:p>
      </dsp:txBody>
      <dsp:txXfrm rot="5400000">
        <a:off x="7739162" y="964948"/>
        <a:ext cx="3598966" cy="289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0C8D-BA6B-430D-A6E6-44711B7AF6FD}">
      <dsp:nvSpPr>
        <dsp:cNvPr id="0" name=""/>
        <dsp:cNvSpPr/>
      </dsp:nvSpPr>
      <dsp:spPr>
        <a:xfrm>
          <a:off x="0" y="435012"/>
          <a:ext cx="11339513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072" tIns="479044" rIns="88007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Entering data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Creating reports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Approving requests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Fulfilling requests</a:t>
          </a:r>
          <a:endParaRPr lang="en-US" sz="2300" kern="1200" dirty="0"/>
        </a:p>
      </dsp:txBody>
      <dsp:txXfrm>
        <a:off x="0" y="435012"/>
        <a:ext cx="11339513" cy="2028600"/>
      </dsp:txXfrm>
    </dsp:sp>
    <dsp:sp modelId="{C9567A66-ABD7-4B71-87D1-76D65A8994D1}">
      <dsp:nvSpPr>
        <dsp:cNvPr id="0" name=""/>
        <dsp:cNvSpPr/>
      </dsp:nvSpPr>
      <dsp:spPr>
        <a:xfrm>
          <a:off x="566975" y="95532"/>
          <a:ext cx="793765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Each business department has manual processes</a:t>
          </a:r>
        </a:p>
      </dsp:txBody>
      <dsp:txXfrm>
        <a:off x="600119" y="128676"/>
        <a:ext cx="7871371" cy="612672"/>
      </dsp:txXfrm>
    </dsp:sp>
    <dsp:sp modelId="{89FDB869-C463-487E-9E58-D82DAC468CA8}">
      <dsp:nvSpPr>
        <dsp:cNvPr id="0" name=""/>
        <dsp:cNvSpPr/>
      </dsp:nvSpPr>
      <dsp:spPr>
        <a:xfrm>
          <a:off x="0" y="2927292"/>
          <a:ext cx="11339513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072" tIns="479044" rIns="88007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standards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No central repository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 FAQs or How to guides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Who owns the knowledge?</a:t>
          </a:r>
        </a:p>
      </dsp:txBody>
      <dsp:txXfrm>
        <a:off x="0" y="2927292"/>
        <a:ext cx="11339513" cy="2028600"/>
      </dsp:txXfrm>
    </dsp:sp>
    <dsp:sp modelId="{F0D5F328-9557-4DD5-92C0-5E8B39A7DBEF}">
      <dsp:nvSpPr>
        <dsp:cNvPr id="0" name=""/>
        <dsp:cNvSpPr/>
      </dsp:nvSpPr>
      <dsp:spPr>
        <a:xfrm>
          <a:off x="566975" y="2587812"/>
          <a:ext cx="793765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Lack of enterprise knowledge</a:t>
          </a:r>
          <a:endParaRPr lang="en-US" sz="2300" kern="1200" dirty="0"/>
        </a:p>
      </dsp:txBody>
      <dsp:txXfrm>
        <a:off x="600119" y="2620956"/>
        <a:ext cx="7871371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15679-64EC-4312-BFBD-A85F3D10DCAD}">
      <dsp:nvSpPr>
        <dsp:cNvPr id="0" name=""/>
        <dsp:cNvSpPr/>
      </dsp:nvSpPr>
      <dsp:spPr>
        <a:xfrm>
          <a:off x="1353595" y="1509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Email</a:t>
          </a:r>
        </a:p>
      </dsp:txBody>
      <dsp:txXfrm>
        <a:off x="1353595" y="1509"/>
        <a:ext cx="3988006" cy="2392803"/>
      </dsp:txXfrm>
    </dsp:sp>
    <dsp:sp modelId="{285D098F-F2D2-4347-91EC-6D0E5D64D370}">
      <dsp:nvSpPr>
        <dsp:cNvPr id="0" name=""/>
        <dsp:cNvSpPr/>
      </dsp:nvSpPr>
      <dsp:spPr>
        <a:xfrm>
          <a:off x="5740402" y="1509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Paper forms</a:t>
          </a:r>
        </a:p>
      </dsp:txBody>
      <dsp:txXfrm>
        <a:off x="5740402" y="1509"/>
        <a:ext cx="3988006" cy="2392803"/>
      </dsp:txXfrm>
    </dsp:sp>
    <dsp:sp modelId="{AA761B35-94A6-4E71-BC5A-0C7E33C53325}">
      <dsp:nvSpPr>
        <dsp:cNvPr id="0" name=""/>
        <dsp:cNvSpPr/>
      </dsp:nvSpPr>
      <dsp:spPr>
        <a:xfrm>
          <a:off x="1353595" y="2793113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Offline or non-shared documents</a:t>
          </a:r>
        </a:p>
      </dsp:txBody>
      <dsp:txXfrm>
        <a:off x="1353595" y="2793113"/>
        <a:ext cx="3988006" cy="2392803"/>
      </dsp:txXfrm>
    </dsp:sp>
    <dsp:sp modelId="{9DD9A33F-26B7-4C41-B264-888EEDA233DC}">
      <dsp:nvSpPr>
        <dsp:cNvPr id="0" name=""/>
        <dsp:cNvSpPr/>
      </dsp:nvSpPr>
      <dsp:spPr>
        <a:xfrm>
          <a:off x="5740402" y="2793113"/>
          <a:ext cx="3988006" cy="2392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Multiple enterprise applications</a:t>
          </a:r>
        </a:p>
      </dsp:txBody>
      <dsp:txXfrm>
        <a:off x="5740402" y="2793113"/>
        <a:ext cx="3988006" cy="2392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7B625-E880-4A9E-9456-F08D055E4151}">
      <dsp:nvSpPr>
        <dsp:cNvPr id="0" name=""/>
        <dsp:cNvSpPr/>
      </dsp:nvSpPr>
      <dsp:spPr>
        <a:xfrm>
          <a:off x="3633800" y="1764"/>
          <a:ext cx="2428846" cy="1578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Dissatisfied employees reduce productivity</a:t>
          </a:r>
        </a:p>
      </dsp:txBody>
      <dsp:txXfrm>
        <a:off x="3710868" y="78832"/>
        <a:ext cx="2274710" cy="1424614"/>
      </dsp:txXfrm>
    </dsp:sp>
    <dsp:sp modelId="{743E53D3-7FF4-4E0E-BDBD-362F5AF45F09}">
      <dsp:nvSpPr>
        <dsp:cNvPr id="0" name=""/>
        <dsp:cNvSpPr/>
      </dsp:nvSpPr>
      <dsp:spPr>
        <a:xfrm>
          <a:off x="2744046" y="791140"/>
          <a:ext cx="4208355" cy="4208355"/>
        </a:xfrm>
        <a:custGeom>
          <a:avLst/>
          <a:gdLst/>
          <a:ahLst/>
          <a:cxnLst/>
          <a:rect l="0" t="0" r="0" b="0"/>
          <a:pathLst>
            <a:path>
              <a:moveTo>
                <a:pt x="3336216" y="398409"/>
              </a:moveTo>
              <a:arcTo wR="2104177" hR="2104177" stAng="18350386" swAng="364458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F8903-FC76-49F7-81D4-3D4A90DDAC30}">
      <dsp:nvSpPr>
        <dsp:cNvPr id="0" name=""/>
        <dsp:cNvSpPr/>
      </dsp:nvSpPr>
      <dsp:spPr>
        <a:xfrm>
          <a:off x="5456072" y="3158031"/>
          <a:ext cx="2428846" cy="1578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Manual processes slow down the business</a:t>
          </a:r>
        </a:p>
      </dsp:txBody>
      <dsp:txXfrm>
        <a:off x="5533140" y="3235099"/>
        <a:ext cx="2274710" cy="1424614"/>
      </dsp:txXfrm>
    </dsp:sp>
    <dsp:sp modelId="{744918C6-23F2-412A-AC72-F0EFA4FA3638}">
      <dsp:nvSpPr>
        <dsp:cNvPr id="0" name=""/>
        <dsp:cNvSpPr/>
      </dsp:nvSpPr>
      <dsp:spPr>
        <a:xfrm>
          <a:off x="2744046" y="791140"/>
          <a:ext cx="4208355" cy="4208355"/>
        </a:xfrm>
        <a:custGeom>
          <a:avLst/>
          <a:gdLst/>
          <a:ahLst/>
          <a:cxnLst/>
          <a:rect l="0" t="0" r="0" b="0"/>
          <a:pathLst>
            <a:path>
              <a:moveTo>
                <a:pt x="3104433" y="3955407"/>
              </a:moveTo>
              <a:arcTo wR="2104177" hR="2104177" stAng="3697008" swAng="340598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263BD-0F77-449E-B72A-19BB7BCADE4C}">
      <dsp:nvSpPr>
        <dsp:cNvPr id="0" name=""/>
        <dsp:cNvSpPr/>
      </dsp:nvSpPr>
      <dsp:spPr>
        <a:xfrm>
          <a:off x="1811529" y="3158031"/>
          <a:ext cx="2428846" cy="1578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Evolution of “Shadow IT”</a:t>
          </a:r>
          <a:endParaRPr lang="en-US" sz="2300" kern="1200" dirty="0"/>
        </a:p>
      </dsp:txBody>
      <dsp:txXfrm>
        <a:off x="1888597" y="3235099"/>
        <a:ext cx="2274710" cy="1424614"/>
      </dsp:txXfrm>
    </dsp:sp>
    <dsp:sp modelId="{C8B973BA-D021-4EF7-B687-AEDDE8D86CE4}">
      <dsp:nvSpPr>
        <dsp:cNvPr id="0" name=""/>
        <dsp:cNvSpPr/>
      </dsp:nvSpPr>
      <dsp:spPr>
        <a:xfrm>
          <a:off x="2744046" y="791140"/>
          <a:ext cx="4208355" cy="4208355"/>
        </a:xfrm>
        <a:custGeom>
          <a:avLst/>
          <a:gdLst/>
          <a:ahLst/>
          <a:cxnLst/>
          <a:rect l="0" t="0" r="0" b="0"/>
          <a:pathLst>
            <a:path>
              <a:moveTo>
                <a:pt x="13872" y="2345397"/>
              </a:moveTo>
              <a:arcTo wR="2104177" hR="2104177" stAng="10405034" swAng="364458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E746-2D0E-41DD-8610-4F42F1569E08}">
      <dsp:nvSpPr>
        <dsp:cNvPr id="0" name=""/>
        <dsp:cNvSpPr/>
      </dsp:nvSpPr>
      <dsp:spPr>
        <a:xfrm>
          <a:off x="317207" y="847556"/>
          <a:ext cx="5256544" cy="1642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63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SaaS, or Software as a Service, is a cloud solution that can provide businesses with an easy product to develop, maintain, and secure.</a:t>
          </a:r>
        </a:p>
      </dsp:txBody>
      <dsp:txXfrm>
        <a:off x="317207" y="847556"/>
        <a:ext cx="5256544" cy="1642670"/>
      </dsp:txXfrm>
    </dsp:sp>
    <dsp:sp modelId="{7C6348E7-9833-43BE-8556-68F7E0AD8A62}">
      <dsp:nvSpPr>
        <dsp:cNvPr id="0" name=""/>
        <dsp:cNvSpPr/>
      </dsp:nvSpPr>
      <dsp:spPr>
        <a:xfrm>
          <a:off x="98184" y="610282"/>
          <a:ext cx="1149869" cy="172480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26E1F-6E78-418A-886E-D348DC8FD008}">
      <dsp:nvSpPr>
        <dsp:cNvPr id="0" name=""/>
        <dsp:cNvSpPr/>
      </dsp:nvSpPr>
      <dsp:spPr>
        <a:xfrm>
          <a:off x="5988103" y="848000"/>
          <a:ext cx="5253224" cy="16416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3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Having one platform across the enterprise allows transparency, efficiency, and standardization.</a:t>
          </a:r>
        </a:p>
      </dsp:txBody>
      <dsp:txXfrm>
        <a:off x="5988103" y="848000"/>
        <a:ext cx="5253224" cy="1641632"/>
      </dsp:txXfrm>
    </dsp:sp>
    <dsp:sp modelId="{78D3E9A4-75C9-4006-B65A-2B2FC7793245}">
      <dsp:nvSpPr>
        <dsp:cNvPr id="0" name=""/>
        <dsp:cNvSpPr/>
      </dsp:nvSpPr>
      <dsp:spPr>
        <a:xfrm>
          <a:off x="5769218" y="610875"/>
          <a:ext cx="1149142" cy="17237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0E3A1-D8E4-41F7-9FDC-1E71D9781071}">
      <dsp:nvSpPr>
        <dsp:cNvPr id="0" name=""/>
        <dsp:cNvSpPr/>
      </dsp:nvSpPr>
      <dsp:spPr>
        <a:xfrm>
          <a:off x="1531722" y="1253430"/>
          <a:ext cx="2905555" cy="29055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Center of Excellence (</a:t>
          </a:r>
          <a:r>
            <a:rPr lang="en-US" sz="3200" kern="1200" dirty="0" err="1"/>
            <a:t>CoE</a:t>
          </a:r>
          <a:r>
            <a:rPr lang="en-US" sz="3200" kern="1200" dirty="0"/>
            <a:t>)</a:t>
          </a:r>
        </a:p>
      </dsp:txBody>
      <dsp:txXfrm>
        <a:off x="1957231" y="1678939"/>
        <a:ext cx="2054537" cy="2054537"/>
      </dsp:txXfrm>
    </dsp:sp>
    <dsp:sp modelId="{9740627B-EF62-47B7-893B-9B20077BC069}">
      <dsp:nvSpPr>
        <dsp:cNvPr id="0" name=""/>
        <dsp:cNvSpPr/>
      </dsp:nvSpPr>
      <dsp:spPr>
        <a:xfrm>
          <a:off x="2258111" y="89643"/>
          <a:ext cx="1452777" cy="1452777"/>
        </a:xfrm>
        <a:prstGeom prst="ellipse">
          <a:avLst/>
        </a:prstGeom>
        <a:solidFill>
          <a:schemeClr val="accent2">
            <a:alpha val="50000"/>
            <a:hueOff val="-978349"/>
            <a:satOff val="10192"/>
            <a:lumOff val="18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Finance</a:t>
          </a:r>
        </a:p>
      </dsp:txBody>
      <dsp:txXfrm>
        <a:off x="2470865" y="302397"/>
        <a:ext cx="1027269" cy="1027269"/>
      </dsp:txXfrm>
    </dsp:sp>
    <dsp:sp modelId="{F8856740-5005-4890-A761-EF73C193422B}">
      <dsp:nvSpPr>
        <dsp:cNvPr id="0" name=""/>
        <dsp:cNvSpPr/>
      </dsp:nvSpPr>
      <dsp:spPr>
        <a:xfrm>
          <a:off x="4055775" y="1395722"/>
          <a:ext cx="1452777" cy="1452777"/>
        </a:xfrm>
        <a:prstGeom prst="ellipse">
          <a:avLst/>
        </a:prstGeom>
        <a:solidFill>
          <a:schemeClr val="accent2">
            <a:alpha val="50000"/>
            <a:hueOff val="-1956699"/>
            <a:satOff val="20384"/>
            <a:lumOff val="3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HR</a:t>
          </a:r>
        </a:p>
      </dsp:txBody>
      <dsp:txXfrm>
        <a:off x="4268529" y="1608476"/>
        <a:ext cx="1027269" cy="1027269"/>
      </dsp:txXfrm>
    </dsp:sp>
    <dsp:sp modelId="{C8017FCD-1596-468F-9644-5C2DB74B398D}">
      <dsp:nvSpPr>
        <dsp:cNvPr id="0" name=""/>
        <dsp:cNvSpPr/>
      </dsp:nvSpPr>
      <dsp:spPr>
        <a:xfrm>
          <a:off x="3369128" y="3509003"/>
          <a:ext cx="1452777" cy="1452777"/>
        </a:xfrm>
        <a:prstGeom prst="ellipse">
          <a:avLst/>
        </a:prstGeom>
        <a:solidFill>
          <a:schemeClr val="accent2">
            <a:alpha val="50000"/>
            <a:hueOff val="-2935048"/>
            <a:satOff val="30577"/>
            <a:lumOff val="5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Marketing</a:t>
          </a:r>
        </a:p>
      </dsp:txBody>
      <dsp:txXfrm>
        <a:off x="3581882" y="3721757"/>
        <a:ext cx="1027269" cy="1027269"/>
      </dsp:txXfrm>
    </dsp:sp>
    <dsp:sp modelId="{4180FC41-7347-4C4B-B8D5-B8A59A63B397}">
      <dsp:nvSpPr>
        <dsp:cNvPr id="0" name=""/>
        <dsp:cNvSpPr/>
      </dsp:nvSpPr>
      <dsp:spPr>
        <a:xfrm>
          <a:off x="1147093" y="3509003"/>
          <a:ext cx="1452777" cy="1452777"/>
        </a:xfrm>
        <a:prstGeom prst="ellipse">
          <a:avLst/>
        </a:prstGeom>
        <a:solidFill>
          <a:schemeClr val="accent2">
            <a:alpha val="50000"/>
            <a:hueOff val="-3913397"/>
            <a:satOff val="40769"/>
            <a:lumOff val="7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</a:t>
          </a:r>
        </a:p>
      </dsp:txBody>
      <dsp:txXfrm>
        <a:off x="1359847" y="3721757"/>
        <a:ext cx="1027269" cy="1027269"/>
      </dsp:txXfrm>
    </dsp:sp>
    <dsp:sp modelId="{797CA783-3768-4645-B1C0-7269A283F0CA}">
      <dsp:nvSpPr>
        <dsp:cNvPr id="0" name=""/>
        <dsp:cNvSpPr/>
      </dsp:nvSpPr>
      <dsp:spPr>
        <a:xfrm>
          <a:off x="460446" y="1395722"/>
          <a:ext cx="1452777" cy="1452777"/>
        </a:xfrm>
        <a:prstGeom prst="ellipse">
          <a:avLst/>
        </a:prstGeom>
        <a:solidFill>
          <a:schemeClr val="accent2">
            <a:alpha val="50000"/>
            <a:hueOff val="-4891747"/>
            <a:satOff val="50961"/>
            <a:lumOff val="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Facilities</a:t>
          </a:r>
        </a:p>
      </dsp:txBody>
      <dsp:txXfrm>
        <a:off x="673200" y="1608476"/>
        <a:ext cx="1027269" cy="102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FC71D-89A7-442F-A54F-279903AEDF5E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DC1C-C3B2-421E-A770-95CF7631A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0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4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0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6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Strategy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where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our clients’ future… combining deep business insight with the understanding of how technology will impact industry and business models.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Consulting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bringing together the very best of Accenture to help our clients transform their businesses to compete in today’s digital world.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Digital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digitize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enabling our clients to unleash the power of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digital… by providing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analytics, interactive marketing and mobility services to create new value.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Technology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where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our clients’ businesses with “best in class” established and emerging technologies.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Accenture Operations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where we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business processes and infrastructure as a service on behalf of our clients.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only company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the ability to combine and integrate these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end-to-end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capabilities—strategy, consulting, digital, technology and operations—in 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industry context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57E0A-F321-48DC-AF94-681D4DCF3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57E0A-F321-48DC-AF94-681D4DCF3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0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6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0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3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3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DC1C-C3B2-421E-A770-95CF7631AC1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0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ke_we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05884" y="478367"/>
            <a:ext cx="2184400" cy="635000"/>
            <a:chOff x="448031" y="5788818"/>
            <a:chExt cx="2183719" cy="635721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31" y="6039743"/>
              <a:ext cx="2183719" cy="38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1730331" y="5788818"/>
              <a:ext cx="209484" cy="216145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399" b="1" dirty="0">
                <a:solidFill>
                  <a:srgbClr val="002266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505885" y="1214967"/>
            <a:ext cx="11728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cc_Strat_Line_5_RGB_W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17" y="935567"/>
            <a:ext cx="469688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8697385" y="4099049"/>
            <a:ext cx="3064933" cy="2127251"/>
            <a:chOff x="5701703" y="682760"/>
            <a:chExt cx="3074395" cy="2060440"/>
          </a:xfrm>
        </p:grpSpPr>
        <p:sp>
          <p:nvSpPr>
            <p:cNvPr id="11" name="Freeform 10"/>
            <p:cNvSpPr/>
            <p:nvPr/>
          </p:nvSpPr>
          <p:spPr>
            <a:xfrm>
              <a:off x="6164561" y="682760"/>
              <a:ext cx="2012795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399" b="1" dirty="0">
                <a:solidFill>
                  <a:srgbClr val="AA1133"/>
                </a:solidFill>
              </a:endParaRPr>
            </a:p>
          </p:txBody>
        </p:sp>
        <p:pic>
          <p:nvPicPr>
            <p:cNvPr id="12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03" y="1523009"/>
              <a:ext cx="3074395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89122" y="3729589"/>
            <a:ext cx="6736401" cy="99695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algn="l">
              <a:lnSpc>
                <a:spcPct val="100000"/>
              </a:lnSpc>
              <a:defRPr sz="3400" b="0" spc="0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9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92239"/>
            <a:ext cx="10972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Bullet point level 1 (22pt)</a:t>
            </a:r>
          </a:p>
          <a:p>
            <a:pPr lvl="2"/>
            <a:r>
              <a:rPr lang="en-US" dirty="0"/>
              <a:t>Bullet point level 2 (20pt)</a:t>
            </a:r>
          </a:p>
          <a:p>
            <a:pPr lvl="3"/>
            <a:r>
              <a:rPr lang="en-US" dirty="0"/>
              <a:t>Bullet point level 3 (18pt)</a:t>
            </a:r>
          </a:p>
          <a:p>
            <a:pPr lvl="4"/>
            <a:r>
              <a:rPr lang="en-US" dirty="0"/>
              <a:t>Bullet point level 4 (16pt)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44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and </a:t>
            </a:r>
            <a:br>
              <a:rPr lang="en-US" dirty="0"/>
            </a:br>
            <a:r>
              <a:rPr lang="en-US" dirty="0"/>
              <a:t>uses this font color (24pt) 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84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848464"/>
            <a:ext cx="5384800" cy="4552216"/>
          </a:xfrm>
        </p:spPr>
        <p:txBody>
          <a:bodyPr/>
          <a:lstStyle>
            <a:lvl1pPr marL="0" indent="0"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48464"/>
            <a:ext cx="5384800" cy="4552216"/>
          </a:xfrm>
        </p:spPr>
        <p:txBody>
          <a:bodyPr/>
          <a:lstStyle>
            <a:lvl1pPr marL="0" indent="0"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306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</a:t>
            </a:r>
            <a:br>
              <a:rPr lang="en-US" dirty="0"/>
            </a:br>
            <a:r>
              <a:rPr lang="en-US" dirty="0"/>
              <a:t>and uses this font color (24pt) 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1" y="1297539"/>
            <a:ext cx="5371847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baseline="0" dirty="0" smtClean="0">
                <a:solidFill>
                  <a:srgbClr val="2F539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(24pt)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217903" y="1297539"/>
            <a:ext cx="5371847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dirty="0" smtClean="0">
                <a:solidFill>
                  <a:srgbClr val="2F539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(24pt)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90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4302"/>
            <a:ext cx="5384800" cy="4525963"/>
          </a:xfrm>
        </p:spPr>
        <p:txBody>
          <a:bodyPr/>
          <a:lstStyle>
            <a:lvl1pPr marL="0" indent="0"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4302"/>
            <a:ext cx="5384800" cy="4525963"/>
          </a:xfrm>
        </p:spPr>
        <p:txBody>
          <a:bodyPr/>
          <a:lstStyle>
            <a:lvl1pPr marL="0" indent="0"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First level (22pt)</a:t>
            </a:r>
          </a:p>
          <a:p>
            <a:pPr lvl="2"/>
            <a:r>
              <a:rPr lang="en-US" dirty="0"/>
              <a:t>Second level (20pt)</a:t>
            </a:r>
          </a:p>
          <a:p>
            <a:pPr lvl="3"/>
            <a:r>
              <a:rPr lang="en-US" dirty="0"/>
              <a:t>Third level (18pt)</a:t>
            </a:r>
          </a:p>
          <a:p>
            <a:pPr lvl="4"/>
            <a:r>
              <a:rPr lang="en-US" dirty="0"/>
              <a:t>Fourth level (16pt)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306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</a:t>
            </a:r>
            <a:br>
              <a:rPr lang="en-US" dirty="0"/>
            </a:br>
            <a:r>
              <a:rPr lang="en-US" dirty="0"/>
              <a:t>and uses this font color (24pt) </a:t>
            </a:r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699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44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</a:t>
            </a:r>
            <a:br>
              <a:rPr lang="en-US" dirty="0"/>
            </a:br>
            <a:r>
              <a:rPr lang="en-US" dirty="0"/>
              <a:t>and uses this font color (24pt) 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1125" y="6460386"/>
            <a:ext cx="284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2A1851D-F90B-DD4D-BB60-BF9516DE5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92668" y="6509562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197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Objekt 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4418" y="1102301"/>
            <a:ext cx="5231583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336000" y="1102301"/>
            <a:ext cx="5231585" cy="440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418" y="1665288"/>
            <a:ext cx="5231581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08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335999" y="1665288"/>
            <a:ext cx="5215419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08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111096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AU" sz="2400" b="1" kern="1200" spc="-100" baseline="0" dirty="0">
                <a:solidFill>
                  <a:srgbClr val="002060"/>
                </a:solidFill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2016 Accenture 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7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 hidden="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896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69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180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597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0" y="389467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1056217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0" y="1162051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0" y="1278467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426884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389043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649393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6576484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6703484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"/>
          <p:cNvSpPr txBox="1">
            <a:spLocks noChangeArrowheads="1"/>
          </p:cNvSpPr>
          <p:nvPr userDrawn="1"/>
        </p:nvSpPr>
        <p:spPr bwMode="auto">
          <a:xfrm>
            <a:off x="57945" y="6524890"/>
            <a:ext cx="5770033" cy="28575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7F7F7F"/>
                </a:solidFill>
                <a:latin typeface="Gotham Bold"/>
              </a:rPr>
              <a:t>Copyright © 2015 Accenture  All rights reserved. Confidential and Proprietary Information of Accenture.</a:t>
            </a:r>
          </a:p>
        </p:txBody>
      </p:sp>
      <p:sp>
        <p:nvSpPr>
          <p:cNvPr id="25" name="TextBox 12"/>
          <p:cNvSpPr txBox="1">
            <a:spLocks noChangeArrowheads="1"/>
          </p:cNvSpPr>
          <p:nvPr userDrawn="1"/>
        </p:nvSpPr>
        <p:spPr bwMode="auto">
          <a:xfrm>
            <a:off x="8826343" y="6524890"/>
            <a:ext cx="3268133" cy="28575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US"/>
            </a:defPPr>
            <a:lvl1pPr>
              <a:defRPr sz="800">
                <a:solidFill>
                  <a:srgbClr val="7F7F7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r"/>
            <a:fld id="{8D041F09-7A6A-4371-9279-A27A6FB6BAD8}" type="slidenum">
              <a:rPr lang="en-US" altLang="en-US">
                <a:latin typeface="Gotham Bold"/>
              </a:rPr>
              <a:pPr lvl="0" algn="r"/>
              <a:t>‹#›</a:t>
            </a:fld>
            <a:endParaRPr lang="en-US" altLang="en-US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82556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56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 flipH="1"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0">
                  <a:schemeClr val="bg1">
                    <a:alpha val="76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418" y="1304765"/>
            <a:ext cx="10943167" cy="5148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44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108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defRPr lang="de-DE" sz="105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AMC_Footer"/>
          <p:cNvSpPr txBox="1">
            <a:spLocks/>
          </p:cNvSpPr>
          <p:nvPr userDrawn="1"/>
        </p:nvSpPr>
        <p:spPr>
          <a:xfrm>
            <a:off x="624418" y="6569076"/>
            <a:ext cx="8255892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Copyright © 2016 Accenture. All rights reserved.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Inhaltsplatzhalter 13"/>
          <p:cNvSpPr txBox="1">
            <a:spLocks/>
          </p:cNvSpPr>
          <p:nvPr userDrawn="1"/>
        </p:nvSpPr>
        <p:spPr>
          <a:xfrm>
            <a:off x="11033357" y="6569076"/>
            <a:ext cx="528985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78BD5-E3A8-4354-91BC-79CE4598B8D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5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1" y="1427165"/>
            <a:ext cx="11186191" cy="4668837"/>
          </a:xfrm>
        </p:spPr>
        <p:txBody>
          <a:bodyPr/>
          <a:lstStyle>
            <a:lvl1pPr marL="0" indent="0">
              <a:buNone/>
              <a:defRPr b="0">
                <a:solidFill>
                  <a:srgbClr val="3A00A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8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5464" y="1"/>
            <a:ext cx="10941073" cy="10951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5464" y="1187012"/>
            <a:ext cx="10941073" cy="5254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 flipH="1">
            <a:off x="625463" y="6537399"/>
            <a:ext cx="5366096" cy="161888"/>
          </a:xfrm>
        </p:spPr>
        <p:txBody>
          <a:bodyPr/>
          <a:lstStyle/>
          <a:p>
            <a:r>
              <a:rPr lang="en-AU" dirty="0"/>
              <a:t>Copyright © </a:t>
            </a:r>
            <a:r>
              <a:rPr lang="is-IS" dirty="0"/>
              <a:t>2016</a:t>
            </a:r>
            <a:r>
              <a:rPr lang="en-AU" dirty="0"/>
              <a:t>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321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" y="1260477"/>
            <a:ext cx="11338983" cy="5051425"/>
          </a:xfrm>
          <a:prstGeom prst="rect">
            <a:avLst/>
          </a:prstGeom>
        </p:spPr>
        <p:txBody>
          <a:bodyPr/>
          <a:lstStyle>
            <a:lvl2pPr>
              <a:defRPr sz="2399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14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: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5725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24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0" y="457200"/>
            <a:ext cx="2857501" cy="6248400"/>
          </a:xfrm>
        </p:spPr>
        <p:txBody>
          <a:bodyPr/>
          <a:lstStyle>
            <a:lvl1pPr marL="0" indent="0">
              <a:buFontTx/>
              <a:buNone/>
              <a:defRPr sz="2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1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0" indent="0">
              <a:defRPr sz="1400" b="1">
                <a:solidFill>
                  <a:schemeClr val="tx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78173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71000">
                <a:srgbClr val="00008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accent6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24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18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accent6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457200"/>
            <a:ext cx="2857501" cy="6248400"/>
          </a:xfrm>
        </p:spPr>
        <p:txBody>
          <a:bodyPr/>
          <a:lstStyle>
            <a:lvl1pPr marL="0" indent="0">
              <a:buFontTx/>
              <a:buNone/>
              <a:defRPr sz="2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001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143000"/>
            <a:ext cx="11429999" cy="53752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45720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63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371600"/>
            <a:ext cx="11429999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38100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0999" y="762000"/>
            <a:ext cx="11429999" cy="381000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652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9744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371600"/>
            <a:ext cx="5715000" cy="51466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Aft>
                <a:spcPts val="1200"/>
              </a:spcAft>
              <a:defRPr sz="1600"/>
            </a:lvl2pPr>
            <a:lvl3pPr marL="514338" indent="-230182">
              <a:buFont typeface="Graphik" panose="020B0503030202060203" pitchFamily="34" charset="0"/>
              <a:buChar char="–"/>
              <a:defRPr sz="12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5458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371600"/>
            <a:ext cx="8572500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215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371600"/>
            <a:ext cx="5715000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6103621" y="1371602"/>
            <a:ext cx="5715000" cy="5146677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0892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7589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color background">
    <p:bg>
      <p:bgPr>
        <a:gradFill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>
                <a:solidFill>
                  <a:schemeClr val="bg1"/>
                </a:solidFill>
              </a:rPr>
              <a:pPr lvl="0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4813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0212"/>
            <a:ext cx="10972801" cy="47308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15726" y="1130439"/>
            <a:ext cx="10982884" cy="601369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2894876" indent="-2894876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  <a:tabLst>
                <a:tab pos="84646" algn="l"/>
              </a:tabLst>
              <a:defRPr lang="de-DE" sz="3199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marL="234892" lvl="0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Click to </a:t>
            </a:r>
            <a:r>
              <a:rPr lang="de-DE" dirty="0" err="1"/>
              <a:t>edit</a:t>
            </a:r>
            <a:r>
              <a:rPr lang="de-DE" dirty="0"/>
              <a:t> sub-</a:t>
            </a:r>
            <a:r>
              <a:rPr lang="de-DE" dirty="0" err="1"/>
              <a:t>head</a:t>
            </a:r>
            <a:endParaRPr lang="de-DE" dirty="0"/>
          </a:p>
        </p:txBody>
      </p:sp>
      <p:sp>
        <p:nvSpPr>
          <p:cNvPr id="7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0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40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804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5302"/>
            <a:ext cx="8953500" cy="6172199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defRPr sz="10000" b="0" cap="all" spc="-200" baseline="0"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5400" b="0" cap="all" spc="-150" baseline="0"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3600" b="0" cap="all" baseline="0"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2800" b="0" cap="all" baseline="0"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3602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chemeClr val="accent3"/>
              </a:gs>
              <a:gs pos="100000">
                <a:srgbClr val="000088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495302"/>
            <a:ext cx="8343901" cy="6172199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defRPr sz="10000" b="0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5400" b="0" cap="all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buFontTx/>
              <a:buNone/>
              <a:defRPr sz="3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FontTx/>
              <a:buNone/>
              <a:defRPr sz="2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FontTx/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>
                <a:solidFill>
                  <a:schemeClr val="bg1"/>
                </a:solidFill>
              </a:rPr>
              <a:pPr lvl="0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00785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14486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791200" y="3125095"/>
            <a:ext cx="5774487" cy="69482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3200" b="1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Text Placehold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5791200" y="4008525"/>
            <a:ext cx="5774484" cy="91142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 lang="en-US" sz="2400" b="0" kern="1200" spc="0" baseline="0" dirty="0" smtClean="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667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667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667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667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482823" y="-1219200"/>
            <a:ext cx="10655023" cy="7991267"/>
            <a:chOff x="-4482823" y="-1219200"/>
            <a:chExt cx="11083843" cy="831288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256" y="2841437"/>
              <a:ext cx="4617920" cy="29235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82823" y="-1219200"/>
              <a:ext cx="11083843" cy="83128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7697" y="3619580"/>
              <a:ext cx="2258135" cy="315090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26256" y="965811"/>
              <a:ext cx="4617920" cy="2916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655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55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gradFill>
          <a:gsLst>
            <a:gs pos="0">
              <a:schemeClr val="accent2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581400"/>
            <a:ext cx="8572500" cy="11628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2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Master Divider Slide Headline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0"/>
            <a:ext cx="3238500" cy="33599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>
                <a:solidFill>
                  <a:schemeClr val="bg1"/>
                </a:solidFill>
              </a:rPr>
              <a:pPr lvl="0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88752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5017" y="1763729"/>
            <a:ext cx="3583476" cy="42941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56656" y="1763713"/>
            <a:ext cx="359879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271392" y="1763713"/>
            <a:ext cx="3642363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50076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10853807" y="6575424"/>
            <a:ext cx="730800" cy="128800"/>
          </a:xfrm>
          <a:prstGeom prst="rect">
            <a:avLst/>
          </a:prstGeom>
          <a:noFill/>
          <a:ln>
            <a:noFill/>
          </a:ln>
        </p:spPr>
        <p:txBody>
          <a:bodyPr lIns="68575" tIns="34275" rIns="0" bIns="342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933" smtClean="0">
                <a:solidFill>
                  <a:schemeClr val="dk2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GB" sz="933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07484" y="123700"/>
            <a:ext cx="10977200" cy="1002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89" marR="0" lvl="5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77" marR="0" lvl="6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66" marR="0" lvl="7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54" marR="0" lvl="8" indent="0" algn="l" rtl="0">
              <a:spcBef>
                <a:spcPts val="0"/>
              </a:spcBef>
              <a:spcAft>
                <a:spcPts val="0"/>
              </a:spcAft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07484" y="1157724"/>
            <a:ext cx="5195200" cy="533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10159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-118530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94249" marR="0" lvl="2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377" marR="0" lvl="3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51438" marR="0" lvl="4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3333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23004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0192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37381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94569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607484" y="6575424"/>
            <a:ext cx="5414400" cy="128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6387395" y="1157724"/>
            <a:ext cx="5195200" cy="533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37061" marR="0" lvl="0" indent="-10159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-118530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94249" marR="0" lvl="2" indent="-1354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377" marR="0" lvl="3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51438" marR="0" lvl="4" indent="-15239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83333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23004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0192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37381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94569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504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017" y="332077"/>
            <a:ext cx="11498552" cy="4238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7" y="1769806"/>
            <a:ext cx="11498552" cy="4269659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10581" indent="0">
              <a:tabLst/>
              <a:defRPr lang="en-US" dirty="0" smtClean="0"/>
            </a:lvl2pPr>
            <a:lvl3pPr marL="205266" indent="-205266">
              <a:tabLst/>
              <a:defRPr lang="en-US" b="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7" y="755905"/>
            <a:ext cx="11498552" cy="52493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199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8"/>
          <p:cNvSpPr txBox="1">
            <a:spLocks/>
          </p:cNvSpPr>
          <p:nvPr userDrawn="1"/>
        </p:nvSpPr>
        <p:spPr>
          <a:xfrm>
            <a:off x="345018" y="6398471"/>
            <a:ext cx="3860800" cy="14356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 Accenture  All rights reserved.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795057" y="6385617"/>
            <a:ext cx="1041344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989496C2-B50A-F244-A0A1-E3849033C8B1}" type="slidenum">
              <a:rPr lang="en-GB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2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67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 flipV="1">
            <a:off x="-4" y="-4"/>
            <a:ext cx="12192003" cy="3312453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381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321" y="1163370"/>
            <a:ext cx="11258182" cy="39590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999">
                <a:solidFill>
                  <a:schemeClr val="accent2"/>
                </a:solidFill>
              </a:defRPr>
            </a:lvl1pPr>
            <a:lvl2pPr>
              <a:defRPr sz="3496"/>
            </a:lvl2pPr>
            <a:lvl3pPr>
              <a:defRPr sz="3196"/>
            </a:lvl3pPr>
            <a:lvl4pPr>
              <a:defRPr sz="2897"/>
            </a:lvl4pPr>
            <a:lvl5pPr>
              <a:defRPr sz="26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2016 Accenture  All rights reserved.</a:t>
            </a: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4" y="3169979"/>
            <a:ext cx="12192003" cy="3688023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381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 dirty="0"/>
          </a:p>
        </p:txBody>
      </p:sp>
    </p:spTree>
    <p:extLst>
      <p:ext uri="{BB962C8B-B14F-4D97-AF65-F5344CB8AC3E}">
        <p14:creationId xmlns:p14="http://schemas.microsoft.com/office/powerpoint/2010/main" val="172684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2496"/>
            <a:ext cx="5384800" cy="4741164"/>
          </a:xfrm>
        </p:spPr>
        <p:txBody>
          <a:bodyPr/>
          <a:lstStyle>
            <a:lvl1pPr marL="237007" indent="-237007">
              <a:defRPr sz="2600" baseline="0"/>
            </a:lvl1pPr>
            <a:lvl2pPr>
              <a:defRPr sz="2399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82496"/>
            <a:ext cx="5384800" cy="4741164"/>
          </a:xfrm>
        </p:spPr>
        <p:txBody>
          <a:bodyPr/>
          <a:lstStyle>
            <a:lvl1pPr marL="237007" indent="-237007">
              <a:defRPr sz="2600"/>
            </a:lvl1pPr>
            <a:lvl2pPr>
              <a:defRPr sz="2399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1" y="1131572"/>
            <a:ext cx="5371847" cy="601369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234892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3199" b="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marL="234892" lvl="0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Click to edit sub-</a:t>
            </a:r>
            <a:r>
              <a:rPr lang="de-DE" dirty="0" err="1"/>
              <a:t>head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96735" y="1131572"/>
            <a:ext cx="5371847" cy="601369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234892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3199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marL="234892" lvl="0" indent="-234892" algn="l" rtl="0" eaLnBrk="1" fontAlgn="base" hangingPunct="1">
              <a:spcBef>
                <a:spcPts val="1066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Click to edit sub-</a:t>
            </a:r>
            <a:r>
              <a:rPr lang="de-DE" dirty="0" err="1"/>
              <a:t>head</a:t>
            </a:r>
            <a:endParaRPr lang="de-DE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3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39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Sub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StudioJobs\Clients\Presentations\Accenture\Thao Spoerle - 16-2446 - Consulting - Agile devlopment\Working Files\_comping images\GettyImages-184355820_EDI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67002" y="-2667001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 flipV="1">
            <a:off x="-2381" y="-2"/>
            <a:ext cx="12192000" cy="6858003"/>
          </a:xfrm>
          <a:prstGeom prst="rect">
            <a:avLst/>
          </a:prstGeom>
          <a:solidFill>
            <a:schemeClr val="tx1">
              <a:alpha val="55000"/>
            </a:schemeClr>
          </a:solidFill>
          <a:ln w="381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5321" y="1163370"/>
            <a:ext cx="11258182" cy="39590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999">
                <a:solidFill>
                  <a:schemeClr val="accent2"/>
                </a:solidFill>
              </a:defRPr>
            </a:lvl1pPr>
            <a:lvl2pPr>
              <a:defRPr sz="3496"/>
            </a:lvl2pPr>
            <a:lvl3pPr>
              <a:defRPr sz="3196"/>
            </a:lvl3pPr>
            <a:lvl4pPr>
              <a:defRPr sz="2897"/>
            </a:lvl4pPr>
            <a:lvl5pPr>
              <a:defRPr sz="269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611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07141" y="1428020"/>
            <a:ext cx="5327719" cy="4845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6362636" y="1427164"/>
            <a:ext cx="5330693" cy="4845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1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1" y="1427164"/>
            <a:ext cx="11186191" cy="466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0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1" y="1427164"/>
            <a:ext cx="11186191" cy="466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rgbClr val="00BBEE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6782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894" y="111301"/>
            <a:ext cx="10967687" cy="786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idx="12"/>
          </p:nvPr>
        </p:nvSpPr>
        <p:spPr>
          <a:xfrm>
            <a:off x="609600" y="1168400"/>
            <a:ext cx="10972800" cy="4918056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72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321" y="1736203"/>
            <a:ext cx="11261360" cy="4666260"/>
          </a:xfrm>
        </p:spPr>
        <p:txBody>
          <a:bodyPr/>
          <a:lstStyle>
            <a:lvl1pPr>
              <a:defRPr sz="1049"/>
            </a:lvl1pPr>
            <a:lvl2pPr>
              <a:defRPr sz="900"/>
            </a:lvl2pPr>
            <a:lvl3pPr>
              <a:defRPr sz="825"/>
            </a:lvl3pPr>
            <a:lvl4pPr>
              <a:defRPr sz="788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5321" y="1190384"/>
            <a:ext cx="11261360" cy="457200"/>
          </a:xfrm>
          <a:prstGeom prst="rect">
            <a:avLst/>
          </a:prstGeom>
          <a:noFill/>
        </p:spPr>
        <p:txBody>
          <a:bodyPr wrap="square" lIns="0" tIns="45720" rIns="0" bIns="0">
            <a:noAutofit/>
          </a:bodyPr>
          <a:lstStyle>
            <a:lvl1pPr marL="0" indent="0" algn="l" rtl="0" eaLnBrk="1" fontAlgn="base" hangingPunct="1">
              <a:spcBef>
                <a:spcPts val="449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2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37" indent="0">
              <a:buNone/>
              <a:defRPr sz="1500" b="1"/>
            </a:lvl2pPr>
            <a:lvl3pPr marL="685674" indent="0">
              <a:buNone/>
              <a:defRPr sz="1349" b="1"/>
            </a:lvl3pPr>
            <a:lvl4pPr marL="1028512" indent="0">
              <a:buNone/>
              <a:defRPr sz="1200" b="1"/>
            </a:lvl4pPr>
            <a:lvl5pPr marL="1371348" indent="0">
              <a:buNone/>
              <a:defRPr sz="1200" b="1"/>
            </a:lvl5pPr>
            <a:lvl6pPr marL="1714186" indent="0">
              <a:buNone/>
              <a:defRPr sz="1200" b="1"/>
            </a:lvl6pPr>
            <a:lvl7pPr marL="2057023" indent="0">
              <a:buNone/>
              <a:defRPr sz="1200" b="1"/>
            </a:lvl7pPr>
            <a:lvl8pPr marL="2399860" indent="0">
              <a:buNone/>
              <a:defRPr sz="1200" b="1"/>
            </a:lvl8pPr>
            <a:lvl9pPr marL="2742698" indent="0">
              <a:buNone/>
              <a:defRPr sz="1200" b="1"/>
            </a:lvl9pPr>
          </a:lstStyle>
          <a:p>
            <a:pPr marL="132135" lvl="0" indent="-13213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uses this color (18pt)</a:t>
            </a:r>
          </a:p>
        </p:txBody>
      </p:sp>
    </p:spTree>
    <p:extLst>
      <p:ext uri="{BB962C8B-B14F-4D97-AF65-F5344CB8AC3E}">
        <p14:creationId xmlns:p14="http://schemas.microsoft.com/office/powerpoint/2010/main" val="237174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320" y="1736203"/>
            <a:ext cx="11261360" cy="466626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5320" y="1190383"/>
            <a:ext cx="11261360" cy="457200"/>
          </a:xfrm>
          <a:prstGeom prst="rect">
            <a:avLst/>
          </a:prstGeom>
          <a:noFill/>
        </p:spPr>
        <p:txBody>
          <a:bodyPr wrap="square" lIns="0" tIns="45720" rIns="0" bIns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6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176209" lvl="0" indent="-176209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uses this color (18pt)</a:t>
            </a:r>
          </a:p>
        </p:txBody>
      </p:sp>
    </p:spTree>
    <p:extLst>
      <p:ext uri="{BB962C8B-B14F-4D97-AF65-F5344CB8AC3E}">
        <p14:creationId xmlns:p14="http://schemas.microsoft.com/office/powerpoint/2010/main" val="156392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rgbClr val="EE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nl-NL" sz="32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4260146"/>
            <a:ext cx="10977034" cy="11628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4799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Master Divider Slide Headline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rgbClr val="668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nl-NL" sz="32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5" y="4260146"/>
            <a:ext cx="10977034" cy="11628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4799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Master Divider Slide Headline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11140687" y="6639973"/>
            <a:ext cx="730710" cy="1285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9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00" y="1712531"/>
            <a:ext cx="10972800" cy="4363978"/>
          </a:xfrm>
          <a:prstGeom prst="rect">
            <a:avLst/>
          </a:prstGeom>
        </p:spPr>
        <p:txBody>
          <a:bodyPr/>
          <a:lstStyle>
            <a:lvl1pPr>
              <a:buClrTx/>
              <a:defRPr baseline="0"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 baseline="0">
                <a:solidFill>
                  <a:srgbClr val="000000"/>
                </a:solidFill>
              </a:defRPr>
            </a:lvl3pPr>
            <a:lvl4pPr>
              <a:buClrTx/>
              <a:defRPr baseline="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4361" y="1227899"/>
            <a:ext cx="10972800" cy="48463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buNone/>
              <a:def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44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01133" y="6494464"/>
            <a:ext cx="7660216" cy="365125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Copyright © 2016 Accenture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4944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3103BD-07A5-9141-BF6B-FFEB11592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5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53395"/>
            <a:ext cx="10972800" cy="45328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Slide copy uses this color (22pt)</a:t>
            </a:r>
          </a:p>
          <a:p>
            <a:pPr lvl="1"/>
            <a:r>
              <a:rPr lang="en-US" dirty="0"/>
              <a:t>Bullet point level 1 (22pt)</a:t>
            </a:r>
          </a:p>
          <a:p>
            <a:pPr lvl="2"/>
            <a:r>
              <a:rPr lang="en-US" dirty="0"/>
              <a:t>Bullet point level 2 (20pt)</a:t>
            </a:r>
          </a:p>
          <a:p>
            <a:pPr lvl="3"/>
            <a:r>
              <a:rPr lang="en-US" dirty="0"/>
              <a:t>Bullet point level 3 (18pt)</a:t>
            </a:r>
          </a:p>
          <a:p>
            <a:pPr lvl="4"/>
            <a:r>
              <a:rPr lang="en-US" dirty="0"/>
              <a:t>Bullet point level 4 (16pt)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1544"/>
            <a:ext cx="10972800" cy="86836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Slide title: can span two lines of the slide and </a:t>
            </a:r>
            <a:br>
              <a:rPr lang="en-US" dirty="0"/>
            </a:br>
            <a:r>
              <a:rPr lang="en-US" dirty="0"/>
              <a:t>uses this font color (24pt)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931125" y="6446875"/>
            <a:ext cx="2844800" cy="329184"/>
          </a:xfrm>
        </p:spPr>
        <p:txBody>
          <a:bodyPr/>
          <a:lstStyle/>
          <a:p>
            <a:fld id="{02A1851D-F90B-DD4D-BB60-BF9516DE56CD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18315" y="1303622"/>
            <a:ext cx="10982884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176213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400" b="0" dirty="0" smtClean="0">
                <a:solidFill>
                  <a:srgbClr val="2F539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/>
              <a:t>Sub-head uses this color (24pt)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92668" y="6496051"/>
            <a:ext cx="3430969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853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692218" y="6567490"/>
            <a:ext cx="2258483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7747B3AA-F3BE-48E7-967F-47A750E1EAF6}" type="slidenum">
              <a:rPr lang="en-AU" smtClean="0">
                <a:solidFill>
                  <a:srgbClr val="666666"/>
                </a:solidFill>
              </a:rPr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46617" y="6553200"/>
            <a:ext cx="598593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46619" y="32274"/>
            <a:ext cx="8714316" cy="1092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63552" y="1260477"/>
            <a:ext cx="11338983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65260" y="1160210"/>
            <a:ext cx="1172674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2" r:id="rId14"/>
    <p:sldLayoutId id="2147483683" r:id="rId15"/>
    <p:sldLayoutId id="2147483684" r:id="rId16"/>
    <p:sldLayoutId id="2147483686" r:id="rId17"/>
    <p:sldLayoutId id="2147483687" r:id="rId18"/>
    <p:sldLayoutId id="2147483688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5pPr>
      <a:lvl6pPr marL="609448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6pPr>
      <a:lvl7pPr marL="1218895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7pPr>
      <a:lvl8pPr marL="1828343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8pPr>
      <a:lvl9pPr marL="2437790" algn="l" rtl="0" eaLnBrk="1" fontAlgn="base" hangingPunct="1">
        <a:spcBef>
          <a:spcPct val="0"/>
        </a:spcBef>
        <a:spcAft>
          <a:spcPct val="0"/>
        </a:spcAft>
        <a:defRPr sz="4266" b="1">
          <a:solidFill>
            <a:schemeClr val="bg1"/>
          </a:solidFill>
          <a:latin typeface="Arial" charset="0"/>
        </a:defRPr>
      </a:lvl9pPr>
    </p:titleStyle>
    <p:bodyStyle>
      <a:lvl1pPr marL="234892" indent="-2348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68159" indent="-3809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399">
          <a:solidFill>
            <a:schemeClr val="tx1"/>
          </a:solidFill>
          <a:latin typeface="+mn-lt"/>
        </a:defRPr>
      </a:lvl2pPr>
      <a:lvl3pPr marL="1144831" indent="-22431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599800" indent="-30260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</a:defRPr>
      </a:lvl4pPr>
      <a:lvl5pPr marL="1974357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83805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6pPr>
      <a:lvl7pPr marL="3193252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7pPr>
      <a:lvl8pPr marL="3802700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8pPr>
      <a:lvl9pPr marL="4412147" indent="-2221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820400" y="6522168"/>
            <a:ext cx="990601" cy="2032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411B8808-21D5-4CC5-AB54-0CC6E1B0E7DA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6581745"/>
            <a:ext cx="5715001" cy="20005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8382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11430000" cy="5143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08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</p:sldLayoutIdLst>
  <p:hf hdr="0"/>
  <p:txStyles>
    <p:titleStyle>
      <a:lvl1pPr marL="0" indent="0" algn="l" defTabSz="914377" rtl="0" eaLnBrk="1" latinLnBrk="0" hangingPunct="1">
        <a:lnSpc>
          <a:spcPct val="8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44488" indent="-17145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Graphik" panose="020B05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5640">
          <p15:clr>
            <a:srgbClr val="F26B43"/>
          </p15:clr>
        </p15:guide>
        <p15:guide id="3">
          <p15:clr>
            <a:srgbClr val="F26B43"/>
          </p15:clr>
        </p15:guide>
        <p15:guide id="6" orient="horz">
          <p15:clr>
            <a:srgbClr val="F26B43"/>
          </p15:clr>
        </p15:guide>
        <p15:guide id="8" pos="768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4224">
          <p15:clr>
            <a:srgbClr val="F26B43"/>
          </p15:clr>
        </p15:guide>
        <p15:guide id="11" pos="3840">
          <p15:clr>
            <a:srgbClr val="F26B43"/>
          </p15:clr>
        </p15:guide>
        <p15:guide id="13" pos="2040">
          <p15:clr>
            <a:srgbClr val="F26B43"/>
          </p15:clr>
        </p15:guide>
        <p15:guide id="14" pos="7440">
          <p15:clr>
            <a:srgbClr val="F26B43"/>
          </p15:clr>
        </p15:guide>
        <p15:guide id="16" orient="horz" pos="240">
          <p15:clr>
            <a:srgbClr val="F26B43"/>
          </p15:clr>
        </p15:guide>
        <p15:guide id="17" orient="horz" pos="4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matters.servicenow.com/experience-the-service-revolutio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iley.oppenheim@accentur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267" y="3408042"/>
            <a:ext cx="6736401" cy="996950"/>
          </a:xfrm>
        </p:spPr>
        <p:txBody>
          <a:bodyPr/>
          <a:lstStyle/>
          <a:p>
            <a:r>
              <a:rPr lang="en-US" dirty="0"/>
              <a:t>Modernizing the Workforce</a:t>
            </a:r>
            <a:br>
              <a:rPr lang="en-US" dirty="0"/>
            </a:br>
            <a:r>
              <a:rPr lang="en-US" dirty="0"/>
              <a:t>Kailey Oppenheim</a:t>
            </a:r>
            <a:br>
              <a:rPr lang="en-US" dirty="0"/>
            </a:br>
            <a:r>
              <a:rPr lang="en-US" sz="2800" dirty="0"/>
              <a:t>TIM 101</a:t>
            </a:r>
            <a:br>
              <a:rPr lang="en-US" sz="2800" dirty="0"/>
            </a:br>
            <a:r>
              <a:rPr lang="en-US" sz="2800" dirty="0"/>
              <a:t>4/26/2018</a:t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745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560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72000" tIns="288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 fontAlgn="base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47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Departmental Siloes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1748C2-BA10-4B98-8A8E-DEE8C3C20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894002"/>
              </p:ext>
            </p:extLst>
          </p:nvPr>
        </p:nvGraphicFramePr>
        <p:xfrm>
          <a:off x="463550" y="1487156"/>
          <a:ext cx="11339513" cy="48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06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processes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E4E2DC-4D8E-40B3-8F7E-944EE877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30343"/>
              </p:ext>
            </p:extLst>
          </p:nvPr>
        </p:nvGraphicFramePr>
        <p:xfrm>
          <a:off x="463550" y="1260475"/>
          <a:ext cx="11339513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7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834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Entering the same data into two different systems AKA “Swivel Chair”</a:t>
            </a:r>
          </a:p>
          <a:p>
            <a:pPr lvl="1"/>
            <a:r>
              <a:rPr lang="en-US" dirty="0"/>
              <a:t>From an offline form into an online form</a:t>
            </a:r>
          </a:p>
          <a:p>
            <a:pPr lvl="1"/>
            <a:r>
              <a:rPr lang="en-US" dirty="0"/>
              <a:t>Two systems without an integration between them</a:t>
            </a:r>
          </a:p>
          <a:p>
            <a:r>
              <a:rPr lang="en-US" dirty="0"/>
              <a:t>Lack of documentation of communication between customer and service provider leads to repeated conversations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1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business problems</a:t>
            </a:r>
            <a:endParaRPr lang="en-US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3975" y="2488702"/>
            <a:ext cx="8204050" cy="1880599"/>
            <a:chOff x="467706" y="1240110"/>
            <a:chExt cx="8204050" cy="1880599"/>
          </a:xfrm>
        </p:grpSpPr>
        <p:sp>
          <p:nvSpPr>
            <p:cNvPr id="5" name="Oval 4"/>
            <p:cNvSpPr/>
            <p:nvPr/>
          </p:nvSpPr>
          <p:spPr bwMode="gray">
            <a:xfrm>
              <a:off x="467706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Departmental 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siloes</a:t>
              </a: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575523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Manual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Processes</a:t>
              </a: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4683340" y="1240110"/>
              <a:ext cx="1880599" cy="1880599"/>
            </a:xfrm>
            <a:prstGeom prst="ellipse">
              <a:avLst/>
            </a:prstGeom>
            <a:ln w="127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accent6"/>
                  </a:solidFill>
                  <a:latin typeface="+mj-lt"/>
                  <a:cs typeface="Arial" pitchFamily="34" charset="0"/>
                </a:rPr>
                <a:t>Redundancy</a:t>
              </a: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6791157" y="1240110"/>
              <a:ext cx="1880599" cy="188059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288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Offline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tools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00092" y="1484784"/>
              <a:ext cx="412125" cy="401669"/>
              <a:chOff x="3053991" y="3625418"/>
              <a:chExt cx="663936" cy="647092"/>
            </a:xfrm>
            <a:solidFill>
              <a:schemeClr val="accent6"/>
            </a:solidFill>
          </p:grpSpPr>
          <p:sp>
            <p:nvSpPr>
              <p:cNvPr id="18" name="Freeform 53"/>
              <p:cNvSpPr>
                <a:spLocks noEditPoints="1"/>
              </p:cNvSpPr>
              <p:nvPr/>
            </p:nvSpPr>
            <p:spPr bwMode="auto">
              <a:xfrm>
                <a:off x="3110138" y="3625418"/>
                <a:ext cx="548835" cy="355129"/>
              </a:xfrm>
              <a:custGeom>
                <a:avLst/>
                <a:gdLst>
                  <a:gd name="T0" fmla="*/ 152 w 166"/>
                  <a:gd name="T1" fmla="*/ 0 h 107"/>
                  <a:gd name="T2" fmla="*/ 15 w 166"/>
                  <a:gd name="T3" fmla="*/ 0 h 107"/>
                  <a:gd name="T4" fmla="*/ 0 w 166"/>
                  <a:gd name="T5" fmla="*/ 14 h 107"/>
                  <a:gd name="T6" fmla="*/ 0 w 166"/>
                  <a:gd name="T7" fmla="*/ 93 h 107"/>
                  <a:gd name="T8" fmla="*/ 15 w 166"/>
                  <a:gd name="T9" fmla="*/ 107 h 107"/>
                  <a:gd name="T10" fmla="*/ 99 w 166"/>
                  <a:gd name="T11" fmla="*/ 107 h 107"/>
                  <a:gd name="T12" fmla="*/ 99 w 166"/>
                  <a:gd name="T13" fmla="*/ 74 h 107"/>
                  <a:gd name="T14" fmla="*/ 55 w 166"/>
                  <a:gd name="T15" fmla="*/ 51 h 107"/>
                  <a:gd name="T16" fmla="*/ 54 w 166"/>
                  <a:gd name="T17" fmla="*/ 38 h 107"/>
                  <a:gd name="T18" fmla="*/ 68 w 166"/>
                  <a:gd name="T19" fmla="*/ 37 h 107"/>
                  <a:gd name="T20" fmla="*/ 81 w 166"/>
                  <a:gd name="T21" fmla="*/ 47 h 107"/>
                  <a:gd name="T22" fmla="*/ 100 w 166"/>
                  <a:gd name="T23" fmla="*/ 55 h 107"/>
                  <a:gd name="T24" fmla="*/ 121 w 166"/>
                  <a:gd name="T25" fmla="*/ 56 h 107"/>
                  <a:gd name="T26" fmla="*/ 135 w 166"/>
                  <a:gd name="T27" fmla="*/ 71 h 107"/>
                  <a:gd name="T28" fmla="*/ 135 w 166"/>
                  <a:gd name="T29" fmla="*/ 107 h 107"/>
                  <a:gd name="T30" fmla="*/ 152 w 166"/>
                  <a:gd name="T31" fmla="*/ 107 h 107"/>
                  <a:gd name="T32" fmla="*/ 166 w 166"/>
                  <a:gd name="T33" fmla="*/ 93 h 107"/>
                  <a:gd name="T34" fmla="*/ 166 w 166"/>
                  <a:gd name="T35" fmla="*/ 14 h 107"/>
                  <a:gd name="T36" fmla="*/ 152 w 166"/>
                  <a:gd name="T37" fmla="*/ 0 h 107"/>
                  <a:gd name="T38" fmla="*/ 118 w 166"/>
                  <a:gd name="T39" fmla="*/ 51 h 107"/>
                  <a:gd name="T40" fmla="*/ 100 w 166"/>
                  <a:gd name="T41" fmla="*/ 33 h 107"/>
                  <a:gd name="T42" fmla="*/ 118 w 166"/>
                  <a:gd name="T43" fmla="*/ 15 h 107"/>
                  <a:gd name="T44" fmla="*/ 136 w 166"/>
                  <a:gd name="T45" fmla="*/ 33 h 107"/>
                  <a:gd name="T46" fmla="*/ 118 w 166"/>
                  <a:gd name="T47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6" h="107">
                    <a:moveTo>
                      <a:pt x="15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7" y="107"/>
                      <a:pt x="15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89" y="72"/>
                      <a:pt x="74" y="67"/>
                      <a:pt x="55" y="51"/>
                    </a:cubicBezTo>
                    <a:cubicBezTo>
                      <a:pt x="51" y="48"/>
                      <a:pt x="51" y="42"/>
                      <a:pt x="54" y="38"/>
                    </a:cubicBezTo>
                    <a:cubicBezTo>
                      <a:pt x="58" y="34"/>
                      <a:pt x="64" y="34"/>
                      <a:pt x="68" y="37"/>
                    </a:cubicBezTo>
                    <a:cubicBezTo>
                      <a:pt x="72" y="41"/>
                      <a:pt x="76" y="44"/>
                      <a:pt x="81" y="47"/>
                    </a:cubicBezTo>
                    <a:cubicBezTo>
                      <a:pt x="87" y="51"/>
                      <a:pt x="93" y="54"/>
                      <a:pt x="100" y="55"/>
                    </a:cubicBezTo>
                    <a:cubicBezTo>
                      <a:pt x="107" y="57"/>
                      <a:pt x="114" y="56"/>
                      <a:pt x="121" y="56"/>
                    </a:cubicBezTo>
                    <a:cubicBezTo>
                      <a:pt x="129" y="56"/>
                      <a:pt x="135" y="63"/>
                      <a:pt x="135" y="71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9" y="107"/>
                      <a:pt x="166" y="101"/>
                      <a:pt x="166" y="93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6"/>
                      <a:pt x="159" y="0"/>
                      <a:pt x="152" y="0"/>
                    </a:cubicBezTo>
                    <a:close/>
                    <a:moveTo>
                      <a:pt x="118" y="51"/>
                    </a:moveTo>
                    <a:cubicBezTo>
                      <a:pt x="108" y="51"/>
                      <a:pt x="100" y="43"/>
                      <a:pt x="100" y="33"/>
                    </a:cubicBezTo>
                    <a:cubicBezTo>
                      <a:pt x="100" y="23"/>
                      <a:pt x="108" y="15"/>
                      <a:pt x="118" y="15"/>
                    </a:cubicBezTo>
                    <a:cubicBezTo>
                      <a:pt x="128" y="15"/>
                      <a:pt x="136" y="23"/>
                      <a:pt x="136" y="33"/>
                    </a:cubicBezTo>
                    <a:cubicBezTo>
                      <a:pt x="136" y="43"/>
                      <a:pt x="128" y="51"/>
                      <a:pt x="11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3053991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3229450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0 w 41"/>
                  <a:gd name="T5" fmla="*/ 0 h 76"/>
                  <a:gd name="T6" fmla="*/ 4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3407716" y="4021253"/>
                <a:ext cx="131945" cy="251257"/>
              </a:xfrm>
              <a:custGeom>
                <a:avLst/>
                <a:gdLst>
                  <a:gd name="T0" fmla="*/ 27 w 40"/>
                  <a:gd name="T1" fmla="*/ 31 h 76"/>
                  <a:gd name="T2" fmla="*/ 36 w 40"/>
                  <a:gd name="T3" fmla="*/ 16 h 76"/>
                  <a:gd name="T4" fmla="*/ 20 w 40"/>
                  <a:gd name="T5" fmla="*/ 0 h 76"/>
                  <a:gd name="T6" fmla="*/ 4 w 40"/>
                  <a:gd name="T7" fmla="*/ 16 h 76"/>
                  <a:gd name="T8" fmla="*/ 13 w 40"/>
                  <a:gd name="T9" fmla="*/ 31 h 76"/>
                  <a:gd name="T10" fmla="*/ 0 w 40"/>
                  <a:gd name="T11" fmla="*/ 50 h 76"/>
                  <a:gd name="T12" fmla="*/ 0 w 40"/>
                  <a:gd name="T13" fmla="*/ 76 h 76"/>
                  <a:gd name="T14" fmla="*/ 40 w 40"/>
                  <a:gd name="T15" fmla="*/ 76 h 76"/>
                  <a:gd name="T16" fmla="*/ 40 w 40"/>
                  <a:gd name="T17" fmla="*/ 50 h 76"/>
                  <a:gd name="T18" fmla="*/ 27 w 40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76">
                    <a:moveTo>
                      <a:pt x="27" y="31"/>
                    </a:moveTo>
                    <a:cubicBezTo>
                      <a:pt x="32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0" y="0"/>
                    </a:cubicBezTo>
                    <a:cubicBezTo>
                      <a:pt x="11" y="0"/>
                      <a:pt x="4" y="8"/>
                      <a:pt x="4" y="16"/>
                    </a:cubicBezTo>
                    <a:cubicBezTo>
                      <a:pt x="4" y="23"/>
                      <a:pt x="8" y="28"/>
                      <a:pt x="13" y="31"/>
                    </a:cubicBezTo>
                    <a:cubicBezTo>
                      <a:pt x="5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1"/>
                      <a:pt x="34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3583175" y="4021253"/>
                <a:ext cx="134752" cy="251257"/>
              </a:xfrm>
              <a:custGeom>
                <a:avLst/>
                <a:gdLst>
                  <a:gd name="T0" fmla="*/ 27 w 41"/>
                  <a:gd name="T1" fmla="*/ 31 h 76"/>
                  <a:gd name="T2" fmla="*/ 36 w 41"/>
                  <a:gd name="T3" fmla="*/ 16 h 76"/>
                  <a:gd name="T4" fmla="*/ 21 w 41"/>
                  <a:gd name="T5" fmla="*/ 0 h 76"/>
                  <a:gd name="T6" fmla="*/ 5 w 41"/>
                  <a:gd name="T7" fmla="*/ 16 h 76"/>
                  <a:gd name="T8" fmla="*/ 14 w 41"/>
                  <a:gd name="T9" fmla="*/ 31 h 76"/>
                  <a:gd name="T10" fmla="*/ 0 w 41"/>
                  <a:gd name="T11" fmla="*/ 50 h 76"/>
                  <a:gd name="T12" fmla="*/ 0 w 41"/>
                  <a:gd name="T13" fmla="*/ 76 h 76"/>
                  <a:gd name="T14" fmla="*/ 41 w 41"/>
                  <a:gd name="T15" fmla="*/ 76 h 76"/>
                  <a:gd name="T16" fmla="*/ 41 w 41"/>
                  <a:gd name="T17" fmla="*/ 50 h 76"/>
                  <a:gd name="T18" fmla="*/ 27 w 41"/>
                  <a:gd name="T19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76">
                    <a:moveTo>
                      <a:pt x="27" y="31"/>
                    </a:moveTo>
                    <a:cubicBezTo>
                      <a:pt x="33" y="28"/>
                      <a:pt x="36" y="23"/>
                      <a:pt x="36" y="16"/>
                    </a:cubicBezTo>
                    <a:cubicBezTo>
                      <a:pt x="36" y="8"/>
                      <a:pt x="29" y="0"/>
                      <a:pt x="21" y="0"/>
                    </a:cubicBezTo>
                    <a:cubicBezTo>
                      <a:pt x="12" y="0"/>
                      <a:pt x="5" y="8"/>
                      <a:pt x="5" y="16"/>
                    </a:cubicBezTo>
                    <a:cubicBezTo>
                      <a:pt x="5" y="23"/>
                      <a:pt x="8" y="28"/>
                      <a:pt x="14" y="31"/>
                    </a:cubicBezTo>
                    <a:cubicBezTo>
                      <a:pt x="6" y="34"/>
                      <a:pt x="0" y="41"/>
                      <a:pt x="0" y="5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41"/>
                      <a:pt x="35" y="34"/>
                      <a:pt x="2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53459" y="1449388"/>
              <a:ext cx="330909" cy="422868"/>
              <a:chOff x="6134100" y="2190751"/>
              <a:chExt cx="725488" cy="927100"/>
            </a:xfrm>
            <a:solidFill>
              <a:schemeClr val="accent6"/>
            </a:solidFill>
          </p:grpSpPr>
          <p:sp>
            <p:nvSpPr>
              <p:cNvPr id="24" name="Oval 69"/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66 w 68"/>
                  <a:gd name="T1" fmla="*/ 118 h 132"/>
                  <a:gd name="T2" fmla="*/ 48 w 68"/>
                  <a:gd name="T3" fmla="*/ 81 h 132"/>
                  <a:gd name="T4" fmla="*/ 53 w 68"/>
                  <a:gd name="T5" fmla="*/ 73 h 132"/>
                  <a:gd name="T6" fmla="*/ 59 w 68"/>
                  <a:gd name="T7" fmla="*/ 45 h 132"/>
                  <a:gd name="T8" fmla="*/ 54 w 68"/>
                  <a:gd name="T9" fmla="*/ 33 h 132"/>
                  <a:gd name="T10" fmla="*/ 27 w 68"/>
                  <a:gd name="T11" fmla="*/ 4 h 132"/>
                  <a:gd name="T12" fmla="*/ 15 w 68"/>
                  <a:gd name="T13" fmla="*/ 4 h 132"/>
                  <a:gd name="T14" fmla="*/ 14 w 68"/>
                  <a:gd name="T15" fmla="*/ 16 h 132"/>
                  <a:gd name="T16" fmla="*/ 32 w 68"/>
                  <a:gd name="T17" fmla="*/ 35 h 132"/>
                  <a:gd name="T18" fmla="*/ 14 w 68"/>
                  <a:gd name="T19" fmla="*/ 26 h 132"/>
                  <a:gd name="T20" fmla="*/ 2 w 68"/>
                  <a:gd name="T21" fmla="*/ 30 h 132"/>
                  <a:gd name="T22" fmla="*/ 6 w 68"/>
                  <a:gd name="T23" fmla="*/ 42 h 132"/>
                  <a:gd name="T24" fmla="*/ 25 w 68"/>
                  <a:gd name="T25" fmla="*/ 52 h 132"/>
                  <a:gd name="T26" fmla="*/ 29 w 68"/>
                  <a:gd name="T27" fmla="*/ 53 h 132"/>
                  <a:gd name="T28" fmla="*/ 21 w 68"/>
                  <a:gd name="T29" fmla="*/ 86 h 132"/>
                  <a:gd name="T30" fmla="*/ 14 w 68"/>
                  <a:gd name="T31" fmla="*/ 114 h 132"/>
                  <a:gd name="T32" fmla="*/ 13 w 68"/>
                  <a:gd name="T33" fmla="*/ 121 h 132"/>
                  <a:gd name="T34" fmla="*/ 19 w 68"/>
                  <a:gd name="T35" fmla="*/ 131 h 132"/>
                  <a:gd name="T36" fmla="*/ 21 w 68"/>
                  <a:gd name="T37" fmla="*/ 132 h 132"/>
                  <a:gd name="T38" fmla="*/ 30 w 68"/>
                  <a:gd name="T39" fmla="*/ 125 h 132"/>
                  <a:gd name="T40" fmla="*/ 37 w 68"/>
                  <a:gd name="T41" fmla="*/ 98 h 132"/>
                  <a:gd name="T42" fmla="*/ 50 w 68"/>
                  <a:gd name="T43" fmla="*/ 125 h 132"/>
                  <a:gd name="T44" fmla="*/ 62 w 68"/>
                  <a:gd name="T45" fmla="*/ 129 h 132"/>
                  <a:gd name="T46" fmla="*/ 66 w 68"/>
                  <a:gd name="T47" fmla="*/ 1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Oval 71"/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77 w 88"/>
                  <a:gd name="T1" fmla="*/ 72 h 119"/>
                  <a:gd name="T2" fmla="*/ 67 w 88"/>
                  <a:gd name="T3" fmla="*/ 72 h 119"/>
                  <a:gd name="T4" fmla="*/ 67 w 88"/>
                  <a:gd name="T5" fmla="*/ 56 h 119"/>
                  <a:gd name="T6" fmla="*/ 84 w 88"/>
                  <a:gd name="T7" fmla="*/ 42 h 119"/>
                  <a:gd name="T8" fmla="*/ 88 w 88"/>
                  <a:gd name="T9" fmla="*/ 35 h 119"/>
                  <a:gd name="T10" fmla="*/ 87 w 88"/>
                  <a:gd name="T11" fmla="*/ 9 h 119"/>
                  <a:gd name="T12" fmla="*/ 78 w 88"/>
                  <a:gd name="T13" fmla="*/ 0 h 119"/>
                  <a:gd name="T14" fmla="*/ 69 w 88"/>
                  <a:gd name="T15" fmla="*/ 10 h 119"/>
                  <a:gd name="T16" fmla="*/ 70 w 88"/>
                  <a:gd name="T17" fmla="*/ 31 h 119"/>
                  <a:gd name="T18" fmla="*/ 50 w 88"/>
                  <a:gd name="T19" fmla="*/ 47 h 119"/>
                  <a:gd name="T20" fmla="*/ 27 w 88"/>
                  <a:gd name="T21" fmla="*/ 37 h 119"/>
                  <a:gd name="T22" fmla="*/ 20 w 88"/>
                  <a:gd name="T23" fmla="*/ 19 h 119"/>
                  <a:gd name="T24" fmla="*/ 9 w 88"/>
                  <a:gd name="T25" fmla="*/ 14 h 119"/>
                  <a:gd name="T26" fmla="*/ 4 w 88"/>
                  <a:gd name="T27" fmla="*/ 26 h 119"/>
                  <a:gd name="T28" fmla="*/ 12 w 88"/>
                  <a:gd name="T29" fmla="*/ 47 h 119"/>
                  <a:gd name="T30" fmla="*/ 16 w 88"/>
                  <a:gd name="T31" fmla="*/ 52 h 119"/>
                  <a:gd name="T32" fmla="*/ 33 w 88"/>
                  <a:gd name="T33" fmla="*/ 59 h 119"/>
                  <a:gd name="T34" fmla="*/ 33 w 88"/>
                  <a:gd name="T35" fmla="*/ 90 h 119"/>
                  <a:gd name="T36" fmla="*/ 33 w 88"/>
                  <a:gd name="T37" fmla="*/ 90 h 119"/>
                  <a:gd name="T38" fmla="*/ 33 w 88"/>
                  <a:gd name="T39" fmla="*/ 101 h 119"/>
                  <a:gd name="T40" fmla="*/ 8 w 88"/>
                  <a:gd name="T41" fmla="*/ 101 h 119"/>
                  <a:gd name="T42" fmla="*/ 0 w 88"/>
                  <a:gd name="T43" fmla="*/ 110 h 119"/>
                  <a:gd name="T44" fmla="*/ 8 w 88"/>
                  <a:gd name="T45" fmla="*/ 119 h 119"/>
                  <a:gd name="T46" fmla="*/ 42 w 88"/>
                  <a:gd name="T47" fmla="*/ 119 h 119"/>
                  <a:gd name="T48" fmla="*/ 51 w 88"/>
                  <a:gd name="T49" fmla="*/ 110 h 119"/>
                  <a:gd name="T50" fmla="*/ 51 w 88"/>
                  <a:gd name="T51" fmla="*/ 90 h 119"/>
                  <a:gd name="T52" fmla="*/ 68 w 88"/>
                  <a:gd name="T53" fmla="*/ 90 h 119"/>
                  <a:gd name="T54" fmla="*/ 68 w 88"/>
                  <a:gd name="T55" fmla="*/ 110 h 119"/>
                  <a:gd name="T56" fmla="*/ 77 w 88"/>
                  <a:gd name="T57" fmla="*/ 119 h 119"/>
                  <a:gd name="T58" fmla="*/ 86 w 88"/>
                  <a:gd name="T59" fmla="*/ 110 h 119"/>
                  <a:gd name="T60" fmla="*/ 86 w 88"/>
                  <a:gd name="T61" fmla="*/ 81 h 119"/>
                  <a:gd name="T62" fmla="*/ 77 w 88"/>
                  <a:gd name="T63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73"/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106 w 111"/>
                  <a:gd name="T1" fmla="*/ 91 h 124"/>
                  <a:gd name="T2" fmla="*/ 106 w 111"/>
                  <a:gd name="T3" fmla="*/ 91 h 124"/>
                  <a:gd name="T4" fmla="*/ 107 w 111"/>
                  <a:gd name="T5" fmla="*/ 90 h 124"/>
                  <a:gd name="T6" fmla="*/ 108 w 111"/>
                  <a:gd name="T7" fmla="*/ 88 h 124"/>
                  <a:gd name="T8" fmla="*/ 102 w 111"/>
                  <a:gd name="T9" fmla="*/ 88 h 124"/>
                  <a:gd name="T10" fmla="*/ 98 w 111"/>
                  <a:gd name="T11" fmla="*/ 71 h 124"/>
                  <a:gd name="T12" fmla="*/ 102 w 111"/>
                  <a:gd name="T13" fmla="*/ 68 h 124"/>
                  <a:gd name="T14" fmla="*/ 98 w 111"/>
                  <a:gd name="T15" fmla="*/ 65 h 124"/>
                  <a:gd name="T16" fmla="*/ 102 w 111"/>
                  <a:gd name="T17" fmla="*/ 49 h 124"/>
                  <a:gd name="T18" fmla="*/ 108 w 111"/>
                  <a:gd name="T19" fmla="*/ 48 h 124"/>
                  <a:gd name="T20" fmla="*/ 105 w 111"/>
                  <a:gd name="T21" fmla="*/ 44 h 124"/>
                  <a:gd name="T22" fmla="*/ 110 w 111"/>
                  <a:gd name="T23" fmla="*/ 39 h 124"/>
                  <a:gd name="T24" fmla="*/ 106 w 111"/>
                  <a:gd name="T25" fmla="*/ 33 h 124"/>
                  <a:gd name="T26" fmla="*/ 111 w 111"/>
                  <a:gd name="T27" fmla="*/ 24 h 124"/>
                  <a:gd name="T28" fmla="*/ 106 w 111"/>
                  <a:gd name="T29" fmla="*/ 18 h 124"/>
                  <a:gd name="T30" fmla="*/ 101 w 111"/>
                  <a:gd name="T31" fmla="*/ 13 h 124"/>
                  <a:gd name="T32" fmla="*/ 91 w 111"/>
                  <a:gd name="T33" fmla="*/ 18 h 124"/>
                  <a:gd name="T34" fmla="*/ 86 w 111"/>
                  <a:gd name="T35" fmla="*/ 15 h 124"/>
                  <a:gd name="T36" fmla="*/ 85 w 111"/>
                  <a:gd name="T37" fmla="*/ 4 h 124"/>
                  <a:gd name="T38" fmla="*/ 71 w 111"/>
                  <a:gd name="T39" fmla="*/ 0 h 124"/>
                  <a:gd name="T40" fmla="*/ 65 w 111"/>
                  <a:gd name="T41" fmla="*/ 9 h 124"/>
                  <a:gd name="T42" fmla="*/ 59 w 111"/>
                  <a:gd name="T43" fmla="*/ 9 h 124"/>
                  <a:gd name="T44" fmla="*/ 53 w 111"/>
                  <a:gd name="T45" fmla="*/ 0 h 124"/>
                  <a:gd name="T46" fmla="*/ 39 w 111"/>
                  <a:gd name="T47" fmla="*/ 4 h 124"/>
                  <a:gd name="T48" fmla="*/ 38 w 111"/>
                  <a:gd name="T49" fmla="*/ 15 h 124"/>
                  <a:gd name="T50" fmla="*/ 33 w 111"/>
                  <a:gd name="T51" fmla="*/ 18 h 124"/>
                  <a:gd name="T52" fmla="*/ 24 w 111"/>
                  <a:gd name="T53" fmla="*/ 13 h 124"/>
                  <a:gd name="T54" fmla="*/ 18 w 111"/>
                  <a:gd name="T55" fmla="*/ 18 h 124"/>
                  <a:gd name="T56" fmla="*/ 13 w 111"/>
                  <a:gd name="T57" fmla="*/ 23 h 124"/>
                  <a:gd name="T58" fmla="*/ 18 w 111"/>
                  <a:gd name="T59" fmla="*/ 33 h 124"/>
                  <a:gd name="T60" fmla="*/ 15 w 111"/>
                  <a:gd name="T61" fmla="*/ 38 h 124"/>
                  <a:gd name="T62" fmla="*/ 4 w 111"/>
                  <a:gd name="T63" fmla="*/ 39 h 124"/>
                  <a:gd name="T64" fmla="*/ 0 w 111"/>
                  <a:gd name="T65" fmla="*/ 53 h 124"/>
                  <a:gd name="T66" fmla="*/ 9 w 111"/>
                  <a:gd name="T67" fmla="*/ 59 h 124"/>
                  <a:gd name="T68" fmla="*/ 9 w 111"/>
                  <a:gd name="T69" fmla="*/ 65 h 124"/>
                  <a:gd name="T70" fmla="*/ 0 w 111"/>
                  <a:gd name="T71" fmla="*/ 71 h 124"/>
                  <a:gd name="T72" fmla="*/ 4 w 111"/>
                  <a:gd name="T73" fmla="*/ 85 h 124"/>
                  <a:gd name="T74" fmla="*/ 15 w 111"/>
                  <a:gd name="T75" fmla="*/ 86 h 124"/>
                  <a:gd name="T76" fmla="*/ 18 w 111"/>
                  <a:gd name="T77" fmla="*/ 91 h 124"/>
                  <a:gd name="T78" fmla="*/ 13 w 111"/>
                  <a:gd name="T79" fmla="*/ 101 h 124"/>
                  <a:gd name="T80" fmla="*/ 18 w 111"/>
                  <a:gd name="T81" fmla="*/ 106 h 124"/>
                  <a:gd name="T82" fmla="*/ 23 w 111"/>
                  <a:gd name="T83" fmla="*/ 111 h 124"/>
                  <a:gd name="T84" fmla="*/ 33 w 111"/>
                  <a:gd name="T85" fmla="*/ 106 h 124"/>
                  <a:gd name="T86" fmla="*/ 38 w 111"/>
                  <a:gd name="T87" fmla="*/ 109 h 124"/>
                  <a:gd name="T88" fmla="*/ 39 w 111"/>
                  <a:gd name="T89" fmla="*/ 120 h 124"/>
                  <a:gd name="T90" fmla="*/ 53 w 111"/>
                  <a:gd name="T91" fmla="*/ 124 h 124"/>
                  <a:gd name="T92" fmla="*/ 59 w 111"/>
                  <a:gd name="T93" fmla="*/ 115 h 124"/>
                  <a:gd name="T94" fmla="*/ 65 w 111"/>
                  <a:gd name="T95" fmla="*/ 115 h 124"/>
                  <a:gd name="T96" fmla="*/ 71 w 111"/>
                  <a:gd name="T97" fmla="*/ 124 h 124"/>
                  <a:gd name="T98" fmla="*/ 85 w 111"/>
                  <a:gd name="T99" fmla="*/ 120 h 124"/>
                  <a:gd name="T100" fmla="*/ 86 w 111"/>
                  <a:gd name="T101" fmla="*/ 109 h 124"/>
                  <a:gd name="T102" fmla="*/ 91 w 111"/>
                  <a:gd name="T103" fmla="*/ 106 h 124"/>
                  <a:gd name="T104" fmla="*/ 101 w 111"/>
                  <a:gd name="T105" fmla="*/ 111 h 124"/>
                  <a:gd name="T106" fmla="*/ 106 w 111"/>
                  <a:gd name="T107" fmla="*/ 106 h 124"/>
                  <a:gd name="T108" fmla="*/ 111 w 111"/>
                  <a:gd name="T109" fmla="*/ 101 h 124"/>
                  <a:gd name="T110" fmla="*/ 109 w 111"/>
                  <a:gd name="T111" fmla="*/ 97 h 124"/>
                  <a:gd name="T112" fmla="*/ 105 w 111"/>
                  <a:gd name="T113" fmla="*/ 93 h 124"/>
                  <a:gd name="T114" fmla="*/ 106 w 111"/>
                  <a:gd name="T115" fmla="*/ 91 h 124"/>
                  <a:gd name="T116" fmla="*/ 52 w 111"/>
                  <a:gd name="T117" fmla="*/ 72 h 124"/>
                  <a:gd name="T118" fmla="*/ 52 w 111"/>
                  <a:gd name="T119" fmla="*/ 52 h 124"/>
                  <a:gd name="T120" fmla="*/ 72 w 111"/>
                  <a:gd name="T121" fmla="*/ 52 h 124"/>
                  <a:gd name="T122" fmla="*/ 72 w 111"/>
                  <a:gd name="T123" fmla="*/ 72 h 124"/>
                  <a:gd name="T124" fmla="*/ 52 w 111"/>
                  <a:gd name="T12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4"/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64 w 75"/>
                  <a:gd name="T1" fmla="*/ 55 h 75"/>
                  <a:gd name="T2" fmla="*/ 66 w 75"/>
                  <a:gd name="T3" fmla="*/ 52 h 75"/>
                  <a:gd name="T4" fmla="*/ 72 w 75"/>
                  <a:gd name="T5" fmla="*/ 52 h 75"/>
                  <a:gd name="T6" fmla="*/ 75 w 75"/>
                  <a:gd name="T7" fmla="*/ 43 h 75"/>
                  <a:gd name="T8" fmla="*/ 69 w 75"/>
                  <a:gd name="T9" fmla="*/ 39 h 75"/>
                  <a:gd name="T10" fmla="*/ 69 w 75"/>
                  <a:gd name="T11" fmla="*/ 36 h 75"/>
                  <a:gd name="T12" fmla="*/ 75 w 75"/>
                  <a:gd name="T13" fmla="*/ 32 h 75"/>
                  <a:gd name="T14" fmla="*/ 72 w 75"/>
                  <a:gd name="T15" fmla="*/ 23 h 75"/>
                  <a:gd name="T16" fmla="*/ 66 w 75"/>
                  <a:gd name="T17" fmla="*/ 23 h 75"/>
                  <a:gd name="T18" fmla="*/ 64 w 75"/>
                  <a:gd name="T19" fmla="*/ 20 h 75"/>
                  <a:gd name="T20" fmla="*/ 67 w 75"/>
                  <a:gd name="T21" fmla="*/ 14 h 75"/>
                  <a:gd name="T22" fmla="*/ 64 w 75"/>
                  <a:gd name="T23" fmla="*/ 11 h 75"/>
                  <a:gd name="T24" fmla="*/ 61 w 75"/>
                  <a:gd name="T25" fmla="*/ 8 h 75"/>
                  <a:gd name="T26" fmla="*/ 55 w 75"/>
                  <a:gd name="T27" fmla="*/ 11 h 75"/>
                  <a:gd name="T28" fmla="*/ 52 w 75"/>
                  <a:gd name="T29" fmla="*/ 9 h 75"/>
                  <a:gd name="T30" fmla="*/ 51 w 75"/>
                  <a:gd name="T31" fmla="*/ 2 h 75"/>
                  <a:gd name="T32" fmla="*/ 43 w 75"/>
                  <a:gd name="T33" fmla="*/ 0 h 75"/>
                  <a:gd name="T34" fmla="*/ 39 w 75"/>
                  <a:gd name="T35" fmla="*/ 5 h 75"/>
                  <a:gd name="T36" fmla="*/ 35 w 75"/>
                  <a:gd name="T37" fmla="*/ 5 h 75"/>
                  <a:gd name="T38" fmla="*/ 32 w 75"/>
                  <a:gd name="T39" fmla="*/ 0 h 75"/>
                  <a:gd name="T40" fmla="*/ 23 w 75"/>
                  <a:gd name="T41" fmla="*/ 2 h 75"/>
                  <a:gd name="T42" fmla="*/ 23 w 75"/>
                  <a:gd name="T43" fmla="*/ 9 h 75"/>
                  <a:gd name="T44" fmla="*/ 20 w 75"/>
                  <a:gd name="T45" fmla="*/ 11 h 75"/>
                  <a:gd name="T46" fmla="*/ 13 w 75"/>
                  <a:gd name="T47" fmla="*/ 8 h 75"/>
                  <a:gd name="T48" fmla="*/ 7 w 75"/>
                  <a:gd name="T49" fmla="*/ 14 h 75"/>
                  <a:gd name="T50" fmla="*/ 10 w 75"/>
                  <a:gd name="T51" fmla="*/ 20 h 75"/>
                  <a:gd name="T52" fmla="*/ 9 w 75"/>
                  <a:gd name="T53" fmla="*/ 23 h 75"/>
                  <a:gd name="T54" fmla="*/ 2 w 75"/>
                  <a:gd name="T55" fmla="*/ 23 h 75"/>
                  <a:gd name="T56" fmla="*/ 0 w 75"/>
                  <a:gd name="T57" fmla="*/ 32 h 75"/>
                  <a:gd name="T58" fmla="*/ 5 w 75"/>
                  <a:gd name="T59" fmla="*/ 36 h 75"/>
                  <a:gd name="T60" fmla="*/ 5 w 75"/>
                  <a:gd name="T61" fmla="*/ 39 h 75"/>
                  <a:gd name="T62" fmla="*/ 0 w 75"/>
                  <a:gd name="T63" fmla="*/ 43 h 75"/>
                  <a:gd name="T64" fmla="*/ 2 w 75"/>
                  <a:gd name="T65" fmla="*/ 51 h 75"/>
                  <a:gd name="T66" fmla="*/ 8 w 75"/>
                  <a:gd name="T67" fmla="*/ 52 h 75"/>
                  <a:gd name="T68" fmla="*/ 10 w 75"/>
                  <a:gd name="T69" fmla="*/ 55 h 75"/>
                  <a:gd name="T70" fmla="*/ 7 w 75"/>
                  <a:gd name="T71" fmla="*/ 61 h 75"/>
                  <a:gd name="T72" fmla="*/ 14 w 75"/>
                  <a:gd name="T73" fmla="*/ 67 h 75"/>
                  <a:gd name="T74" fmla="*/ 19 w 75"/>
                  <a:gd name="T75" fmla="*/ 64 h 75"/>
                  <a:gd name="T76" fmla="*/ 23 w 75"/>
                  <a:gd name="T77" fmla="*/ 66 h 75"/>
                  <a:gd name="T78" fmla="*/ 23 w 75"/>
                  <a:gd name="T79" fmla="*/ 73 h 75"/>
                  <a:gd name="T80" fmla="*/ 32 w 75"/>
                  <a:gd name="T81" fmla="*/ 75 h 75"/>
                  <a:gd name="T82" fmla="*/ 35 w 75"/>
                  <a:gd name="T83" fmla="*/ 69 h 75"/>
                  <a:gd name="T84" fmla="*/ 39 w 75"/>
                  <a:gd name="T85" fmla="*/ 69 h 75"/>
                  <a:gd name="T86" fmla="*/ 42 w 75"/>
                  <a:gd name="T87" fmla="*/ 75 h 75"/>
                  <a:gd name="T88" fmla="*/ 51 w 75"/>
                  <a:gd name="T89" fmla="*/ 73 h 75"/>
                  <a:gd name="T90" fmla="*/ 52 w 75"/>
                  <a:gd name="T91" fmla="*/ 66 h 75"/>
                  <a:gd name="T92" fmla="*/ 55 w 75"/>
                  <a:gd name="T93" fmla="*/ 64 h 75"/>
                  <a:gd name="T94" fmla="*/ 60 w 75"/>
                  <a:gd name="T95" fmla="*/ 67 h 75"/>
                  <a:gd name="T96" fmla="*/ 64 w 75"/>
                  <a:gd name="T97" fmla="*/ 64 h 75"/>
                  <a:gd name="T98" fmla="*/ 67 w 75"/>
                  <a:gd name="T99" fmla="*/ 61 h 75"/>
                  <a:gd name="T100" fmla="*/ 64 w 75"/>
                  <a:gd name="T101" fmla="*/ 55 h 75"/>
                  <a:gd name="T102" fmla="*/ 31 w 75"/>
                  <a:gd name="T103" fmla="*/ 43 h 75"/>
                  <a:gd name="T104" fmla="*/ 31 w 75"/>
                  <a:gd name="T105" fmla="*/ 31 h 75"/>
                  <a:gd name="T106" fmla="*/ 43 w 75"/>
                  <a:gd name="T107" fmla="*/ 31 h 75"/>
                  <a:gd name="T108" fmla="*/ 43 w 75"/>
                  <a:gd name="T109" fmla="*/ 43 h 75"/>
                  <a:gd name="T110" fmla="*/ 31 w 75"/>
                  <a:gd name="T11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219460" y="1469059"/>
              <a:ext cx="426754" cy="403197"/>
              <a:chOff x="3213101" y="5491163"/>
              <a:chExt cx="1236663" cy="1168400"/>
            </a:xfrm>
            <a:solidFill>
              <a:schemeClr val="bg1"/>
            </a:solidFill>
          </p:grpSpPr>
          <p:sp>
            <p:nvSpPr>
              <p:cNvPr id="31" name="Freeform 60"/>
              <p:cNvSpPr>
                <a:spLocks/>
              </p:cNvSpPr>
              <p:nvPr/>
            </p:nvSpPr>
            <p:spPr bwMode="auto">
              <a:xfrm>
                <a:off x="3652838" y="5491163"/>
                <a:ext cx="147638" cy="203200"/>
              </a:xfrm>
              <a:custGeom>
                <a:avLst/>
                <a:gdLst>
                  <a:gd name="T0" fmla="*/ 13 w 39"/>
                  <a:gd name="T1" fmla="*/ 52 h 54"/>
                  <a:gd name="T2" fmla="*/ 30 w 39"/>
                  <a:gd name="T3" fmla="*/ 43 h 54"/>
                  <a:gd name="T4" fmla="*/ 38 w 39"/>
                  <a:gd name="T5" fmla="*/ 20 h 54"/>
                  <a:gd name="T6" fmla="*/ 26 w 39"/>
                  <a:gd name="T7" fmla="*/ 6 h 54"/>
                  <a:gd name="T8" fmla="*/ 3 w 39"/>
                  <a:gd name="T9" fmla="*/ 12 h 54"/>
                  <a:gd name="T10" fmla="*/ 0 w 39"/>
                  <a:gd name="T11" fmla="*/ 36 h 54"/>
                  <a:gd name="T12" fmla="*/ 13 w 39"/>
                  <a:gd name="T13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4">
                    <a:moveTo>
                      <a:pt x="13" y="52"/>
                    </a:moveTo>
                    <a:cubicBezTo>
                      <a:pt x="20" y="54"/>
                      <a:pt x="26" y="50"/>
                      <a:pt x="30" y="43"/>
                    </a:cubicBezTo>
                    <a:cubicBezTo>
                      <a:pt x="34" y="38"/>
                      <a:pt x="38" y="24"/>
                      <a:pt x="38" y="20"/>
                    </a:cubicBezTo>
                    <a:cubicBezTo>
                      <a:pt x="37" y="18"/>
                      <a:pt x="39" y="11"/>
                      <a:pt x="26" y="6"/>
                    </a:cubicBezTo>
                    <a:cubicBezTo>
                      <a:pt x="11" y="0"/>
                      <a:pt x="5" y="9"/>
                      <a:pt x="3" y="12"/>
                    </a:cubicBezTo>
                    <a:cubicBezTo>
                      <a:pt x="2" y="16"/>
                      <a:pt x="0" y="32"/>
                      <a:pt x="0" y="36"/>
                    </a:cubicBezTo>
                    <a:cubicBezTo>
                      <a:pt x="2" y="44"/>
                      <a:pt x="5" y="50"/>
                      <a:pt x="13" y="52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1"/>
              <p:cNvSpPr>
                <a:spLocks/>
              </p:cNvSpPr>
              <p:nvPr/>
            </p:nvSpPr>
            <p:spPr bwMode="auto">
              <a:xfrm>
                <a:off x="3314701" y="6121401"/>
                <a:ext cx="34925" cy="34925"/>
              </a:xfrm>
              <a:custGeom>
                <a:avLst/>
                <a:gdLst>
                  <a:gd name="T0" fmla="*/ 3 w 9"/>
                  <a:gd name="T1" fmla="*/ 1 h 9"/>
                  <a:gd name="T2" fmla="*/ 1 w 9"/>
                  <a:gd name="T3" fmla="*/ 1 h 9"/>
                  <a:gd name="T4" fmla="*/ 0 w 9"/>
                  <a:gd name="T5" fmla="*/ 4 h 9"/>
                  <a:gd name="T6" fmla="*/ 1 w 9"/>
                  <a:gd name="T7" fmla="*/ 6 h 9"/>
                  <a:gd name="T8" fmla="*/ 6 w 9"/>
                  <a:gd name="T9" fmla="*/ 8 h 9"/>
                  <a:gd name="T10" fmla="*/ 8 w 9"/>
                  <a:gd name="T11" fmla="*/ 8 h 9"/>
                  <a:gd name="T12" fmla="*/ 9 w 9"/>
                  <a:gd name="T13" fmla="*/ 5 h 9"/>
                  <a:gd name="T14" fmla="*/ 8 w 9"/>
                  <a:gd name="T15" fmla="*/ 3 h 9"/>
                  <a:gd name="T16" fmla="*/ 3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3" y="1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3243263" y="6005513"/>
                <a:ext cx="225425" cy="173038"/>
              </a:xfrm>
              <a:custGeom>
                <a:avLst/>
                <a:gdLst>
                  <a:gd name="T0" fmla="*/ 10 w 60"/>
                  <a:gd name="T1" fmla="*/ 1 h 46"/>
                  <a:gd name="T2" fmla="*/ 1 w 60"/>
                  <a:gd name="T3" fmla="*/ 17 h 46"/>
                  <a:gd name="T4" fmla="*/ 4 w 60"/>
                  <a:gd name="T5" fmla="*/ 23 h 46"/>
                  <a:gd name="T6" fmla="*/ 20 w 60"/>
                  <a:gd name="T7" fmla="*/ 31 h 46"/>
                  <a:gd name="T8" fmla="*/ 23 w 60"/>
                  <a:gd name="T9" fmla="*/ 31 h 46"/>
                  <a:gd name="T10" fmla="*/ 28 w 60"/>
                  <a:gd name="T11" fmla="*/ 33 h 46"/>
                  <a:gd name="T12" fmla="*/ 29 w 60"/>
                  <a:gd name="T13" fmla="*/ 36 h 46"/>
                  <a:gd name="T14" fmla="*/ 44 w 60"/>
                  <a:gd name="T15" fmla="*/ 45 h 46"/>
                  <a:gd name="T16" fmla="*/ 51 w 60"/>
                  <a:gd name="T17" fmla="*/ 44 h 46"/>
                  <a:gd name="T18" fmla="*/ 60 w 60"/>
                  <a:gd name="T19" fmla="*/ 28 h 46"/>
                  <a:gd name="T20" fmla="*/ 56 w 60"/>
                  <a:gd name="T21" fmla="*/ 23 h 46"/>
                  <a:gd name="T22" fmla="*/ 47 w 60"/>
                  <a:gd name="T23" fmla="*/ 17 h 46"/>
                  <a:gd name="T24" fmla="*/ 43 w 60"/>
                  <a:gd name="T25" fmla="*/ 15 h 46"/>
                  <a:gd name="T26" fmla="*/ 31 w 60"/>
                  <a:gd name="T27" fmla="*/ 9 h 46"/>
                  <a:gd name="T28" fmla="*/ 27 w 60"/>
                  <a:gd name="T29" fmla="*/ 7 h 46"/>
                  <a:gd name="T30" fmla="*/ 16 w 60"/>
                  <a:gd name="T31" fmla="*/ 1 h 46"/>
                  <a:gd name="T32" fmla="*/ 10 w 60"/>
                  <a:gd name="T3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46">
                    <a:moveTo>
                      <a:pt x="10" y="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2" y="30"/>
                      <a:pt x="23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4"/>
                      <a:pt x="29" y="35"/>
                      <a:pt x="29" y="3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7" y="46"/>
                      <a:pt x="50" y="46"/>
                      <a:pt x="51" y="44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7"/>
                      <a:pt x="59" y="24"/>
                      <a:pt x="56" y="2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3213101" y="6080126"/>
                <a:ext cx="219075" cy="158750"/>
              </a:xfrm>
              <a:custGeom>
                <a:avLst/>
                <a:gdLst>
                  <a:gd name="T0" fmla="*/ 2 w 58"/>
                  <a:gd name="T1" fmla="*/ 10 h 42"/>
                  <a:gd name="T2" fmla="*/ 4 w 58"/>
                  <a:gd name="T3" fmla="*/ 19 h 42"/>
                  <a:gd name="T4" fmla="*/ 43 w 58"/>
                  <a:gd name="T5" fmla="*/ 40 h 42"/>
                  <a:gd name="T6" fmla="*/ 52 w 58"/>
                  <a:gd name="T7" fmla="*/ 37 h 42"/>
                  <a:gd name="T8" fmla="*/ 58 w 58"/>
                  <a:gd name="T9" fmla="*/ 27 h 42"/>
                  <a:gd name="T10" fmla="*/ 51 w 58"/>
                  <a:gd name="T11" fmla="*/ 26 h 42"/>
                  <a:gd name="T12" fmla="*/ 36 w 58"/>
                  <a:gd name="T13" fmla="*/ 18 h 42"/>
                  <a:gd name="T14" fmla="*/ 36 w 58"/>
                  <a:gd name="T15" fmla="*/ 19 h 42"/>
                  <a:gd name="T16" fmla="*/ 32 w 58"/>
                  <a:gd name="T17" fmla="*/ 20 h 42"/>
                  <a:gd name="T18" fmla="*/ 27 w 58"/>
                  <a:gd name="T19" fmla="*/ 17 h 42"/>
                  <a:gd name="T20" fmla="*/ 26 w 58"/>
                  <a:gd name="T21" fmla="*/ 14 h 42"/>
                  <a:gd name="T22" fmla="*/ 27 w 58"/>
                  <a:gd name="T23" fmla="*/ 13 h 42"/>
                  <a:gd name="T24" fmla="*/ 12 w 58"/>
                  <a:gd name="T25" fmla="*/ 5 h 42"/>
                  <a:gd name="T26" fmla="*/ 8 w 58"/>
                  <a:gd name="T27" fmla="*/ 0 h 42"/>
                  <a:gd name="T28" fmla="*/ 2 w 58"/>
                  <a:gd name="T29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2">
                    <a:moveTo>
                      <a:pt x="2" y="10"/>
                    </a:moveTo>
                    <a:cubicBezTo>
                      <a:pt x="0" y="14"/>
                      <a:pt x="1" y="18"/>
                      <a:pt x="4" y="1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2"/>
                      <a:pt x="50" y="41"/>
                      <a:pt x="52" y="3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6" y="28"/>
                      <a:pt x="53" y="27"/>
                      <a:pt x="51" y="2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3" y="21"/>
                      <a:pt x="32" y="20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5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4"/>
                      <a:pt x="8" y="2"/>
                      <a:pt x="8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3349626" y="5694363"/>
                <a:ext cx="769938" cy="825500"/>
              </a:xfrm>
              <a:custGeom>
                <a:avLst/>
                <a:gdLst>
                  <a:gd name="T0" fmla="*/ 197 w 205"/>
                  <a:gd name="T1" fmla="*/ 3 h 220"/>
                  <a:gd name="T2" fmla="*/ 187 w 205"/>
                  <a:gd name="T3" fmla="*/ 7 h 220"/>
                  <a:gd name="T4" fmla="*/ 144 w 205"/>
                  <a:gd name="T5" fmla="*/ 35 h 220"/>
                  <a:gd name="T6" fmla="*/ 107 w 205"/>
                  <a:gd name="T7" fmla="*/ 7 h 220"/>
                  <a:gd name="T8" fmla="*/ 94 w 205"/>
                  <a:gd name="T9" fmla="*/ 13 h 220"/>
                  <a:gd name="T10" fmla="*/ 94 w 205"/>
                  <a:gd name="T11" fmla="*/ 13 h 220"/>
                  <a:gd name="T12" fmla="*/ 93 w 205"/>
                  <a:gd name="T13" fmla="*/ 4 h 220"/>
                  <a:gd name="T14" fmla="*/ 89 w 205"/>
                  <a:gd name="T15" fmla="*/ 12 h 220"/>
                  <a:gd name="T16" fmla="*/ 76 w 205"/>
                  <a:gd name="T17" fmla="*/ 1 h 220"/>
                  <a:gd name="T18" fmla="*/ 23 w 205"/>
                  <a:gd name="T19" fmla="*/ 9 h 220"/>
                  <a:gd name="T20" fmla="*/ 12 w 205"/>
                  <a:gd name="T21" fmla="*/ 21 h 220"/>
                  <a:gd name="T22" fmla="*/ 9 w 205"/>
                  <a:gd name="T23" fmla="*/ 81 h 220"/>
                  <a:gd name="T24" fmla="*/ 2 w 205"/>
                  <a:gd name="T25" fmla="*/ 85 h 220"/>
                  <a:gd name="T26" fmla="*/ 0 w 205"/>
                  <a:gd name="T27" fmla="*/ 89 h 220"/>
                  <a:gd name="T28" fmla="*/ 3 w 205"/>
                  <a:gd name="T29" fmla="*/ 91 h 220"/>
                  <a:gd name="T30" fmla="*/ 3 w 205"/>
                  <a:gd name="T31" fmla="*/ 90 h 220"/>
                  <a:gd name="T32" fmla="*/ 8 w 205"/>
                  <a:gd name="T33" fmla="*/ 85 h 220"/>
                  <a:gd name="T34" fmla="*/ 17 w 205"/>
                  <a:gd name="T35" fmla="*/ 90 h 220"/>
                  <a:gd name="T36" fmla="*/ 16 w 205"/>
                  <a:gd name="T37" fmla="*/ 97 h 220"/>
                  <a:gd name="T38" fmla="*/ 16 w 205"/>
                  <a:gd name="T39" fmla="*/ 98 h 220"/>
                  <a:gd name="T40" fmla="*/ 19 w 205"/>
                  <a:gd name="T41" fmla="*/ 100 h 220"/>
                  <a:gd name="T42" fmla="*/ 21 w 205"/>
                  <a:gd name="T43" fmla="*/ 95 h 220"/>
                  <a:gd name="T44" fmla="*/ 24 w 205"/>
                  <a:gd name="T45" fmla="*/ 90 h 220"/>
                  <a:gd name="T46" fmla="*/ 27 w 205"/>
                  <a:gd name="T47" fmla="*/ 82 h 220"/>
                  <a:gd name="T48" fmla="*/ 35 w 205"/>
                  <a:gd name="T49" fmla="*/ 31 h 220"/>
                  <a:gd name="T50" fmla="*/ 50 w 205"/>
                  <a:gd name="T51" fmla="*/ 90 h 220"/>
                  <a:gd name="T52" fmla="*/ 50 w 205"/>
                  <a:gd name="T53" fmla="*/ 94 h 220"/>
                  <a:gd name="T54" fmla="*/ 45 w 205"/>
                  <a:gd name="T55" fmla="*/ 155 h 220"/>
                  <a:gd name="T56" fmla="*/ 35 w 205"/>
                  <a:gd name="T57" fmla="*/ 210 h 220"/>
                  <a:gd name="T58" fmla="*/ 38 w 205"/>
                  <a:gd name="T59" fmla="*/ 220 h 220"/>
                  <a:gd name="T60" fmla="*/ 54 w 205"/>
                  <a:gd name="T61" fmla="*/ 216 h 220"/>
                  <a:gd name="T62" fmla="*/ 55 w 205"/>
                  <a:gd name="T63" fmla="*/ 210 h 220"/>
                  <a:gd name="T64" fmla="*/ 68 w 205"/>
                  <a:gd name="T65" fmla="*/ 158 h 220"/>
                  <a:gd name="T66" fmla="*/ 73 w 205"/>
                  <a:gd name="T67" fmla="*/ 106 h 220"/>
                  <a:gd name="T68" fmla="*/ 85 w 205"/>
                  <a:gd name="T69" fmla="*/ 106 h 220"/>
                  <a:gd name="T70" fmla="*/ 114 w 205"/>
                  <a:gd name="T71" fmla="*/ 173 h 220"/>
                  <a:gd name="T72" fmla="*/ 116 w 205"/>
                  <a:gd name="T73" fmla="*/ 178 h 220"/>
                  <a:gd name="T74" fmla="*/ 130 w 205"/>
                  <a:gd name="T75" fmla="*/ 181 h 220"/>
                  <a:gd name="T76" fmla="*/ 133 w 205"/>
                  <a:gd name="T77" fmla="*/ 173 h 220"/>
                  <a:gd name="T78" fmla="*/ 146 w 205"/>
                  <a:gd name="T79" fmla="*/ 120 h 220"/>
                  <a:gd name="T80" fmla="*/ 137 w 205"/>
                  <a:gd name="T81" fmla="*/ 107 h 220"/>
                  <a:gd name="T82" fmla="*/ 108 w 205"/>
                  <a:gd name="T83" fmla="*/ 38 h 220"/>
                  <a:gd name="T84" fmla="*/ 142 w 205"/>
                  <a:gd name="T85" fmla="*/ 61 h 220"/>
                  <a:gd name="T86" fmla="*/ 199 w 205"/>
                  <a:gd name="T87" fmla="*/ 24 h 220"/>
                  <a:gd name="T88" fmla="*/ 198 w 205"/>
                  <a:gd name="T89" fmla="*/ 22 h 220"/>
                  <a:gd name="T90" fmla="*/ 204 w 205"/>
                  <a:gd name="T91" fmla="*/ 1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20">
                    <a:moveTo>
                      <a:pt x="204" y="13"/>
                    </a:moveTo>
                    <a:cubicBezTo>
                      <a:pt x="197" y="3"/>
                      <a:pt x="197" y="3"/>
                      <a:pt x="197" y="3"/>
                    </a:cubicBezTo>
                    <a:cubicBezTo>
                      <a:pt x="196" y="2"/>
                      <a:pt x="194" y="2"/>
                      <a:pt x="192" y="3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18" y="11"/>
                      <a:pt x="17" y="13"/>
                    </a:cubicBezTo>
                    <a:cubicBezTo>
                      <a:pt x="14" y="15"/>
                      <a:pt x="13" y="17"/>
                      <a:pt x="12" y="2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82"/>
                      <a:pt x="4" y="83"/>
                      <a:pt x="2" y="85"/>
                    </a:cubicBezTo>
                    <a:cubicBezTo>
                      <a:pt x="2" y="86"/>
                      <a:pt x="1" y="87"/>
                      <a:pt x="1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3" y="90"/>
                      <a:pt x="3" y="90"/>
                    </a:cubicBezTo>
                    <a:cubicBezTo>
                      <a:pt x="4" y="89"/>
                      <a:pt x="4" y="88"/>
                      <a:pt x="4" y="88"/>
                    </a:cubicBezTo>
                    <a:cubicBezTo>
                      <a:pt x="5" y="86"/>
                      <a:pt x="7" y="85"/>
                      <a:pt x="8" y="85"/>
                    </a:cubicBezTo>
                    <a:cubicBezTo>
                      <a:pt x="8" y="87"/>
                      <a:pt x="9" y="89"/>
                      <a:pt x="11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91"/>
                      <a:pt x="19" y="93"/>
                      <a:pt x="18" y="95"/>
                    </a:cubicBezTo>
                    <a:cubicBezTo>
                      <a:pt x="17" y="96"/>
                      <a:pt x="17" y="96"/>
                      <a:pt x="16" y="97"/>
                    </a:cubicBezTo>
                    <a:cubicBezTo>
                      <a:pt x="16" y="97"/>
                      <a:pt x="15" y="97"/>
                      <a:pt x="15" y="97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8"/>
                      <a:pt x="20" y="96"/>
                      <a:pt x="21" y="95"/>
                    </a:cubicBezTo>
                    <a:cubicBezTo>
                      <a:pt x="22" y="94"/>
                      <a:pt x="21" y="92"/>
                      <a:pt x="21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7" y="89"/>
                      <a:pt x="27" y="8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1"/>
                      <a:pt x="50" y="92"/>
                      <a:pt x="50" y="93"/>
                    </a:cubicBezTo>
                    <a:cubicBezTo>
                      <a:pt x="50" y="93"/>
                      <a:pt x="50" y="93"/>
                      <a:pt x="50" y="94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33" y="210"/>
                      <a:pt x="33" y="210"/>
                      <a:pt x="33" y="210"/>
                    </a:cubicBez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5" y="218"/>
                      <a:pt x="37" y="220"/>
                      <a:pt x="38" y="220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3" y="220"/>
                      <a:pt x="54" y="218"/>
                      <a:pt x="54" y="216"/>
                    </a:cubicBezTo>
                    <a:cubicBezTo>
                      <a:pt x="54" y="210"/>
                      <a:pt x="54" y="210"/>
                      <a:pt x="54" y="210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60"/>
                      <a:pt x="68" y="159"/>
                      <a:pt x="68" y="158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4" y="106"/>
                      <a:pt x="84" y="106"/>
                      <a:pt x="85" y="106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6" y="173"/>
                      <a:pt x="116" y="173"/>
                      <a:pt x="116" y="173"/>
                    </a:cubicBezTo>
                    <a:cubicBezTo>
                      <a:pt x="116" y="178"/>
                      <a:pt x="116" y="178"/>
                      <a:pt x="116" y="178"/>
                    </a:cubicBezTo>
                    <a:cubicBezTo>
                      <a:pt x="116" y="180"/>
                      <a:pt x="117" y="181"/>
                      <a:pt x="119" y="181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32" y="181"/>
                      <a:pt x="133" y="180"/>
                      <a:pt x="133" y="178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46" y="120"/>
                      <a:pt x="146" y="120"/>
                      <a:pt x="146" y="120"/>
                    </a:cubicBezTo>
                    <a:cubicBezTo>
                      <a:pt x="148" y="115"/>
                      <a:pt x="144" y="109"/>
                      <a:pt x="138" y="108"/>
                    </a:cubicBezTo>
                    <a:cubicBezTo>
                      <a:pt x="138" y="108"/>
                      <a:pt x="137" y="107"/>
                      <a:pt x="137" y="10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7" y="60"/>
                      <a:pt x="139" y="61"/>
                      <a:pt x="142" y="61"/>
                    </a:cubicBezTo>
                    <a:cubicBezTo>
                      <a:pt x="145" y="62"/>
                      <a:pt x="148" y="61"/>
                      <a:pt x="151" y="59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2"/>
                      <a:pt x="198" y="22"/>
                      <a:pt x="198" y="22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5" y="17"/>
                      <a:pt x="205" y="15"/>
                      <a:pt x="204" y="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3413126" y="6148388"/>
                <a:ext cx="1036638" cy="511175"/>
              </a:xfrm>
              <a:custGeom>
                <a:avLst/>
                <a:gdLst>
                  <a:gd name="T0" fmla="*/ 490 w 653"/>
                  <a:gd name="T1" fmla="*/ 0 h 322"/>
                  <a:gd name="T2" fmla="*/ 490 w 653"/>
                  <a:gd name="T3" fmla="*/ 59 h 322"/>
                  <a:gd name="T4" fmla="*/ 379 w 653"/>
                  <a:gd name="T5" fmla="*/ 59 h 322"/>
                  <a:gd name="T6" fmla="*/ 326 w 653"/>
                  <a:gd name="T7" fmla="*/ 59 h 322"/>
                  <a:gd name="T8" fmla="*/ 322 w 653"/>
                  <a:gd name="T9" fmla="*/ 59 h 322"/>
                  <a:gd name="T10" fmla="*/ 322 w 653"/>
                  <a:gd name="T11" fmla="*/ 163 h 322"/>
                  <a:gd name="T12" fmla="*/ 244 w 653"/>
                  <a:gd name="T13" fmla="*/ 163 h 322"/>
                  <a:gd name="T14" fmla="*/ 192 w 653"/>
                  <a:gd name="T15" fmla="*/ 163 h 322"/>
                  <a:gd name="T16" fmla="*/ 189 w 653"/>
                  <a:gd name="T17" fmla="*/ 163 h 322"/>
                  <a:gd name="T18" fmla="*/ 189 w 653"/>
                  <a:gd name="T19" fmla="*/ 267 h 322"/>
                  <a:gd name="T20" fmla="*/ 0 w 653"/>
                  <a:gd name="T21" fmla="*/ 267 h 322"/>
                  <a:gd name="T22" fmla="*/ 0 w 653"/>
                  <a:gd name="T23" fmla="*/ 322 h 322"/>
                  <a:gd name="T24" fmla="*/ 189 w 653"/>
                  <a:gd name="T25" fmla="*/ 322 h 322"/>
                  <a:gd name="T26" fmla="*/ 244 w 653"/>
                  <a:gd name="T27" fmla="*/ 322 h 322"/>
                  <a:gd name="T28" fmla="*/ 244 w 653"/>
                  <a:gd name="T29" fmla="*/ 217 h 322"/>
                  <a:gd name="T30" fmla="*/ 322 w 653"/>
                  <a:gd name="T31" fmla="*/ 217 h 322"/>
                  <a:gd name="T32" fmla="*/ 357 w 653"/>
                  <a:gd name="T33" fmla="*/ 217 h 322"/>
                  <a:gd name="T34" fmla="*/ 379 w 653"/>
                  <a:gd name="T35" fmla="*/ 217 h 322"/>
                  <a:gd name="T36" fmla="*/ 379 w 653"/>
                  <a:gd name="T37" fmla="*/ 113 h 322"/>
                  <a:gd name="T38" fmla="*/ 490 w 653"/>
                  <a:gd name="T39" fmla="*/ 113 h 322"/>
                  <a:gd name="T40" fmla="*/ 490 w 653"/>
                  <a:gd name="T41" fmla="*/ 165 h 322"/>
                  <a:gd name="T42" fmla="*/ 653 w 653"/>
                  <a:gd name="T43" fmla="*/ 83 h 322"/>
                  <a:gd name="T44" fmla="*/ 490 w 653"/>
                  <a:gd name="T4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3" h="322">
                    <a:moveTo>
                      <a:pt x="490" y="0"/>
                    </a:moveTo>
                    <a:lnTo>
                      <a:pt x="490" y="59"/>
                    </a:lnTo>
                    <a:lnTo>
                      <a:pt x="379" y="59"/>
                    </a:lnTo>
                    <a:lnTo>
                      <a:pt x="326" y="59"/>
                    </a:lnTo>
                    <a:lnTo>
                      <a:pt x="322" y="59"/>
                    </a:lnTo>
                    <a:lnTo>
                      <a:pt x="322" y="163"/>
                    </a:lnTo>
                    <a:lnTo>
                      <a:pt x="244" y="163"/>
                    </a:lnTo>
                    <a:lnTo>
                      <a:pt x="192" y="163"/>
                    </a:lnTo>
                    <a:lnTo>
                      <a:pt x="189" y="163"/>
                    </a:lnTo>
                    <a:lnTo>
                      <a:pt x="189" y="267"/>
                    </a:lnTo>
                    <a:lnTo>
                      <a:pt x="0" y="267"/>
                    </a:lnTo>
                    <a:lnTo>
                      <a:pt x="0" y="322"/>
                    </a:lnTo>
                    <a:lnTo>
                      <a:pt x="189" y="322"/>
                    </a:lnTo>
                    <a:lnTo>
                      <a:pt x="244" y="322"/>
                    </a:lnTo>
                    <a:lnTo>
                      <a:pt x="244" y="217"/>
                    </a:lnTo>
                    <a:lnTo>
                      <a:pt x="322" y="217"/>
                    </a:lnTo>
                    <a:lnTo>
                      <a:pt x="357" y="217"/>
                    </a:lnTo>
                    <a:lnTo>
                      <a:pt x="379" y="217"/>
                    </a:lnTo>
                    <a:lnTo>
                      <a:pt x="379" y="113"/>
                    </a:lnTo>
                    <a:lnTo>
                      <a:pt x="490" y="113"/>
                    </a:lnTo>
                    <a:lnTo>
                      <a:pt x="490" y="165"/>
                    </a:lnTo>
                    <a:lnTo>
                      <a:pt x="653" y="83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AA1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348227" y="1484784"/>
              <a:ext cx="335189" cy="374659"/>
            </a:xfrm>
            <a:custGeom>
              <a:avLst/>
              <a:gdLst>
                <a:gd name="T0" fmla="*/ 572 w 1789"/>
                <a:gd name="T1" fmla="*/ 0 h 2001"/>
                <a:gd name="T2" fmla="*/ 572 w 1789"/>
                <a:gd name="T3" fmla="*/ 361 h 2001"/>
                <a:gd name="T4" fmla="*/ 1331 w 1789"/>
                <a:gd name="T5" fmla="*/ 1868 h 2001"/>
                <a:gd name="T6" fmla="*/ 1013 w 1789"/>
                <a:gd name="T7" fmla="*/ 1989 h 2001"/>
                <a:gd name="T8" fmla="*/ 1774 w 1789"/>
                <a:gd name="T9" fmla="*/ 1868 h 2001"/>
                <a:gd name="T10" fmla="*/ 1588 w 1789"/>
                <a:gd name="T11" fmla="*/ 1168 h 2001"/>
                <a:gd name="T12" fmla="*/ 1774 w 1789"/>
                <a:gd name="T13" fmla="*/ 1070 h 2001"/>
                <a:gd name="T14" fmla="*/ 814 w 1789"/>
                <a:gd name="T15" fmla="*/ 949 h 2001"/>
                <a:gd name="T16" fmla="*/ 719 w 1789"/>
                <a:gd name="T17" fmla="*/ 1070 h 2001"/>
                <a:gd name="T18" fmla="*/ 1331 w 1789"/>
                <a:gd name="T19" fmla="*/ 1070 h 2001"/>
                <a:gd name="T20" fmla="*/ 1331 w 1789"/>
                <a:gd name="T21" fmla="*/ 1868 h 2001"/>
                <a:gd name="T22" fmla="*/ 0 w 1789"/>
                <a:gd name="T23" fmla="*/ 1453 h 2001"/>
                <a:gd name="T24" fmla="*/ 228 w 1789"/>
                <a:gd name="T25" fmla="*/ 1512 h 2001"/>
                <a:gd name="T26" fmla="*/ 257 w 1789"/>
                <a:gd name="T27" fmla="*/ 1676 h 2001"/>
                <a:gd name="T28" fmla="*/ 37 w 1789"/>
                <a:gd name="T29" fmla="*/ 1849 h 2001"/>
                <a:gd name="T30" fmla="*/ 59 w 1789"/>
                <a:gd name="T31" fmla="*/ 1897 h 2001"/>
                <a:gd name="T32" fmla="*/ 32 w 1789"/>
                <a:gd name="T33" fmla="*/ 1950 h 2001"/>
                <a:gd name="T34" fmla="*/ 116 w 1789"/>
                <a:gd name="T35" fmla="*/ 1950 h 2001"/>
                <a:gd name="T36" fmla="*/ 88 w 1789"/>
                <a:gd name="T37" fmla="*/ 1894 h 2001"/>
                <a:gd name="T38" fmla="*/ 257 w 1789"/>
                <a:gd name="T39" fmla="*/ 1890 h 2001"/>
                <a:gd name="T40" fmla="*/ 263 w 1789"/>
                <a:gd name="T41" fmla="*/ 1960 h 2001"/>
                <a:gd name="T42" fmla="*/ 280 w 1789"/>
                <a:gd name="T43" fmla="*/ 2001 h 2001"/>
                <a:gd name="T44" fmla="*/ 316 w 1789"/>
                <a:gd name="T45" fmla="*/ 1960 h 2001"/>
                <a:gd name="T46" fmla="*/ 332 w 1789"/>
                <a:gd name="T47" fmla="*/ 1890 h 2001"/>
                <a:gd name="T48" fmla="*/ 338 w 1789"/>
                <a:gd name="T49" fmla="*/ 1875 h 2001"/>
                <a:gd name="T50" fmla="*/ 504 w 1789"/>
                <a:gd name="T51" fmla="*/ 1910 h 2001"/>
                <a:gd name="T52" fmla="*/ 519 w 1789"/>
                <a:gd name="T53" fmla="*/ 1992 h 2001"/>
                <a:gd name="T54" fmla="*/ 534 w 1789"/>
                <a:gd name="T55" fmla="*/ 1910 h 2001"/>
                <a:gd name="T56" fmla="*/ 555 w 1789"/>
                <a:gd name="T57" fmla="*/ 1900 h 2001"/>
                <a:gd name="T58" fmla="*/ 338 w 1789"/>
                <a:gd name="T59" fmla="*/ 1790 h 2001"/>
                <a:gd name="T60" fmla="*/ 367 w 1789"/>
                <a:gd name="T61" fmla="*/ 1676 h 2001"/>
                <a:gd name="T62" fmla="*/ 572 w 1789"/>
                <a:gd name="T63" fmla="*/ 1512 h 2001"/>
                <a:gd name="T64" fmla="*/ 631 w 1789"/>
                <a:gd name="T65" fmla="*/ 1442 h 2001"/>
                <a:gd name="T66" fmla="*/ 747 w 1789"/>
                <a:gd name="T67" fmla="*/ 1394 h 2001"/>
                <a:gd name="T68" fmla="*/ 752 w 1789"/>
                <a:gd name="T69" fmla="*/ 1963 h 2001"/>
                <a:gd name="T70" fmla="*/ 1002 w 1789"/>
                <a:gd name="T71" fmla="*/ 1300 h 2001"/>
                <a:gd name="T72" fmla="*/ 1003 w 1789"/>
                <a:gd name="T73" fmla="*/ 1294 h 2001"/>
                <a:gd name="T74" fmla="*/ 1003 w 1789"/>
                <a:gd name="T75" fmla="*/ 1292 h 2001"/>
                <a:gd name="T76" fmla="*/ 884 w 1789"/>
                <a:gd name="T77" fmla="*/ 1153 h 2001"/>
                <a:gd name="T78" fmla="*/ 582 w 1789"/>
                <a:gd name="T79" fmla="*/ 949 h 2001"/>
                <a:gd name="T80" fmla="*/ 1007 w 1789"/>
                <a:gd name="T81" fmla="*/ 949 h 2001"/>
                <a:gd name="T82" fmla="*/ 1512 w 1789"/>
                <a:gd name="T83" fmla="*/ 934 h 2001"/>
                <a:gd name="T84" fmla="*/ 1530 w 1789"/>
                <a:gd name="T85" fmla="*/ 869 h 2001"/>
                <a:gd name="T86" fmla="*/ 1789 w 1789"/>
                <a:gd name="T87" fmla="*/ 341 h 2001"/>
                <a:gd name="T88" fmla="*/ 1518 w 1789"/>
                <a:gd name="T89" fmla="*/ 844 h 2001"/>
                <a:gd name="T90" fmla="*/ 1493 w 1789"/>
                <a:gd name="T91" fmla="*/ 860 h 2001"/>
                <a:gd name="T92" fmla="*/ 1103 w 1789"/>
                <a:gd name="T93" fmla="*/ 852 h 2001"/>
                <a:gd name="T94" fmla="*/ 622 w 1789"/>
                <a:gd name="T95" fmla="*/ 756 h 2001"/>
                <a:gd name="T96" fmla="*/ 509 w 1789"/>
                <a:gd name="T97" fmla="*/ 436 h 2001"/>
                <a:gd name="T98" fmla="*/ 240 w 1789"/>
                <a:gd name="T99" fmla="*/ 560 h 2001"/>
                <a:gd name="T100" fmla="*/ 169 w 1789"/>
                <a:gd name="T101" fmla="*/ 898 h 2001"/>
                <a:gd name="T102" fmla="*/ 169 w 1789"/>
                <a:gd name="T103" fmla="*/ 711 h 2001"/>
                <a:gd name="T104" fmla="*/ 65 w 1789"/>
                <a:gd name="T105" fmla="*/ 652 h 2001"/>
                <a:gd name="T106" fmla="*/ 7 w 1789"/>
                <a:gd name="T107" fmla="*/ 831 h 2001"/>
                <a:gd name="T108" fmla="*/ 59 w 1789"/>
                <a:gd name="T109" fmla="*/ 1188 h 2001"/>
                <a:gd name="T110" fmla="*/ 59 w 1789"/>
                <a:gd name="T111" fmla="*/ 1383 h 2001"/>
                <a:gd name="T112" fmla="*/ 117 w 1789"/>
                <a:gd name="T113" fmla="*/ 1332 h 2001"/>
                <a:gd name="T114" fmla="*/ 117 w 1789"/>
                <a:gd name="T115" fmla="*/ 1383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9" h="2001">
                  <a:moveTo>
                    <a:pt x="753" y="180"/>
                  </a:moveTo>
                  <a:cubicBezTo>
                    <a:pt x="753" y="81"/>
                    <a:pt x="672" y="0"/>
                    <a:pt x="572" y="0"/>
                  </a:cubicBezTo>
                  <a:cubicBezTo>
                    <a:pt x="472" y="0"/>
                    <a:pt x="391" y="81"/>
                    <a:pt x="391" y="180"/>
                  </a:cubicBezTo>
                  <a:cubicBezTo>
                    <a:pt x="391" y="280"/>
                    <a:pt x="472" y="361"/>
                    <a:pt x="572" y="361"/>
                  </a:cubicBezTo>
                  <a:cubicBezTo>
                    <a:pt x="672" y="361"/>
                    <a:pt x="753" y="280"/>
                    <a:pt x="753" y="180"/>
                  </a:cubicBezTo>
                  <a:close/>
                  <a:moveTo>
                    <a:pt x="1331" y="1868"/>
                  </a:moveTo>
                  <a:cubicBezTo>
                    <a:pt x="1013" y="1868"/>
                    <a:pt x="1013" y="1868"/>
                    <a:pt x="1013" y="1868"/>
                  </a:cubicBezTo>
                  <a:cubicBezTo>
                    <a:pt x="1013" y="1989"/>
                    <a:pt x="1013" y="1989"/>
                    <a:pt x="1013" y="1989"/>
                  </a:cubicBezTo>
                  <a:cubicBezTo>
                    <a:pt x="1774" y="1989"/>
                    <a:pt x="1774" y="1989"/>
                    <a:pt x="1774" y="1989"/>
                  </a:cubicBezTo>
                  <a:cubicBezTo>
                    <a:pt x="1774" y="1868"/>
                    <a:pt x="1774" y="1868"/>
                    <a:pt x="1774" y="1868"/>
                  </a:cubicBezTo>
                  <a:cubicBezTo>
                    <a:pt x="1588" y="1868"/>
                    <a:pt x="1588" y="1868"/>
                    <a:pt x="1588" y="1868"/>
                  </a:cubicBezTo>
                  <a:cubicBezTo>
                    <a:pt x="1588" y="1168"/>
                    <a:pt x="1588" y="1168"/>
                    <a:pt x="1588" y="1168"/>
                  </a:cubicBezTo>
                  <a:cubicBezTo>
                    <a:pt x="1588" y="1070"/>
                    <a:pt x="1588" y="1070"/>
                    <a:pt x="1588" y="1070"/>
                  </a:cubicBezTo>
                  <a:cubicBezTo>
                    <a:pt x="1774" y="1070"/>
                    <a:pt x="1774" y="1070"/>
                    <a:pt x="1774" y="1070"/>
                  </a:cubicBezTo>
                  <a:cubicBezTo>
                    <a:pt x="1774" y="949"/>
                    <a:pt x="1774" y="949"/>
                    <a:pt x="1774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1070"/>
                    <a:pt x="719" y="1070"/>
                    <a:pt x="719" y="1070"/>
                  </a:cubicBezTo>
                  <a:cubicBezTo>
                    <a:pt x="1080" y="1070"/>
                    <a:pt x="1080" y="1070"/>
                    <a:pt x="1080" y="1070"/>
                  </a:cubicBezTo>
                  <a:cubicBezTo>
                    <a:pt x="1331" y="1070"/>
                    <a:pt x="1331" y="1070"/>
                    <a:pt x="1331" y="1070"/>
                  </a:cubicBezTo>
                  <a:cubicBezTo>
                    <a:pt x="1331" y="1143"/>
                    <a:pt x="1331" y="1143"/>
                    <a:pt x="1331" y="1143"/>
                  </a:cubicBezTo>
                  <a:lnTo>
                    <a:pt x="1331" y="1868"/>
                  </a:lnTo>
                  <a:close/>
                  <a:moveTo>
                    <a:pt x="0" y="1442"/>
                  </a:moveTo>
                  <a:cubicBezTo>
                    <a:pt x="0" y="1453"/>
                    <a:pt x="0" y="1453"/>
                    <a:pt x="0" y="1453"/>
                  </a:cubicBezTo>
                  <a:cubicBezTo>
                    <a:pt x="0" y="1486"/>
                    <a:pt x="26" y="1512"/>
                    <a:pt x="59" y="1512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8" y="1676"/>
                    <a:pt x="228" y="1676"/>
                    <a:pt x="228" y="1676"/>
                  </a:cubicBezTo>
                  <a:cubicBezTo>
                    <a:pt x="257" y="1676"/>
                    <a:pt x="257" y="1676"/>
                    <a:pt x="257" y="1676"/>
                  </a:cubicBezTo>
                  <a:cubicBezTo>
                    <a:pt x="257" y="1789"/>
                    <a:pt x="257" y="1789"/>
                    <a:pt x="257" y="1789"/>
                  </a:cubicBezTo>
                  <a:cubicBezTo>
                    <a:pt x="37" y="1849"/>
                    <a:pt x="37" y="1849"/>
                    <a:pt x="37" y="1849"/>
                  </a:cubicBezTo>
                  <a:cubicBezTo>
                    <a:pt x="37" y="1900"/>
                    <a:pt x="37" y="1900"/>
                    <a:pt x="37" y="1900"/>
                  </a:cubicBezTo>
                  <a:cubicBezTo>
                    <a:pt x="59" y="1897"/>
                    <a:pt x="59" y="1897"/>
                    <a:pt x="59" y="1897"/>
                  </a:cubicBezTo>
                  <a:cubicBezTo>
                    <a:pt x="59" y="1910"/>
                    <a:pt x="59" y="1910"/>
                    <a:pt x="59" y="1910"/>
                  </a:cubicBezTo>
                  <a:cubicBezTo>
                    <a:pt x="43" y="1916"/>
                    <a:pt x="32" y="1932"/>
                    <a:pt x="32" y="1950"/>
                  </a:cubicBezTo>
                  <a:cubicBezTo>
                    <a:pt x="32" y="1973"/>
                    <a:pt x="51" y="1992"/>
                    <a:pt x="74" y="1992"/>
                  </a:cubicBezTo>
                  <a:cubicBezTo>
                    <a:pt x="97" y="1992"/>
                    <a:pt x="116" y="1973"/>
                    <a:pt x="116" y="1950"/>
                  </a:cubicBezTo>
                  <a:cubicBezTo>
                    <a:pt x="116" y="1931"/>
                    <a:pt x="105" y="1916"/>
                    <a:pt x="88" y="1910"/>
                  </a:cubicBezTo>
                  <a:cubicBezTo>
                    <a:pt x="88" y="1894"/>
                    <a:pt x="88" y="1894"/>
                    <a:pt x="88" y="1894"/>
                  </a:cubicBezTo>
                  <a:cubicBezTo>
                    <a:pt x="257" y="1875"/>
                    <a:pt x="257" y="1875"/>
                    <a:pt x="257" y="1875"/>
                  </a:cubicBezTo>
                  <a:cubicBezTo>
                    <a:pt x="257" y="1890"/>
                    <a:pt x="257" y="1890"/>
                    <a:pt x="257" y="1890"/>
                  </a:cubicBezTo>
                  <a:cubicBezTo>
                    <a:pt x="263" y="1890"/>
                    <a:pt x="263" y="1890"/>
                    <a:pt x="263" y="1890"/>
                  </a:cubicBezTo>
                  <a:cubicBezTo>
                    <a:pt x="263" y="1960"/>
                    <a:pt x="263" y="1960"/>
                    <a:pt x="263" y="1960"/>
                  </a:cubicBezTo>
                  <a:cubicBezTo>
                    <a:pt x="280" y="1960"/>
                    <a:pt x="280" y="1960"/>
                    <a:pt x="280" y="1960"/>
                  </a:cubicBezTo>
                  <a:cubicBezTo>
                    <a:pt x="280" y="2001"/>
                    <a:pt x="280" y="2001"/>
                    <a:pt x="280" y="2001"/>
                  </a:cubicBezTo>
                  <a:cubicBezTo>
                    <a:pt x="316" y="2001"/>
                    <a:pt x="316" y="2001"/>
                    <a:pt x="316" y="2001"/>
                  </a:cubicBezTo>
                  <a:cubicBezTo>
                    <a:pt x="316" y="1960"/>
                    <a:pt x="316" y="1960"/>
                    <a:pt x="316" y="1960"/>
                  </a:cubicBezTo>
                  <a:cubicBezTo>
                    <a:pt x="332" y="1960"/>
                    <a:pt x="332" y="1960"/>
                    <a:pt x="332" y="1960"/>
                  </a:cubicBezTo>
                  <a:cubicBezTo>
                    <a:pt x="332" y="1890"/>
                    <a:pt x="332" y="1890"/>
                    <a:pt x="332" y="1890"/>
                  </a:cubicBezTo>
                  <a:cubicBezTo>
                    <a:pt x="338" y="1890"/>
                    <a:pt x="338" y="1890"/>
                    <a:pt x="338" y="1890"/>
                  </a:cubicBezTo>
                  <a:cubicBezTo>
                    <a:pt x="338" y="1875"/>
                    <a:pt x="338" y="1875"/>
                    <a:pt x="338" y="1875"/>
                  </a:cubicBezTo>
                  <a:cubicBezTo>
                    <a:pt x="504" y="1894"/>
                    <a:pt x="504" y="1894"/>
                    <a:pt x="504" y="1894"/>
                  </a:cubicBezTo>
                  <a:cubicBezTo>
                    <a:pt x="504" y="1910"/>
                    <a:pt x="504" y="1910"/>
                    <a:pt x="504" y="1910"/>
                  </a:cubicBezTo>
                  <a:cubicBezTo>
                    <a:pt x="488" y="1916"/>
                    <a:pt x="476" y="1931"/>
                    <a:pt x="476" y="1950"/>
                  </a:cubicBezTo>
                  <a:cubicBezTo>
                    <a:pt x="476" y="1973"/>
                    <a:pt x="495" y="1992"/>
                    <a:pt x="519" y="1992"/>
                  </a:cubicBezTo>
                  <a:cubicBezTo>
                    <a:pt x="542" y="1992"/>
                    <a:pt x="561" y="1973"/>
                    <a:pt x="561" y="1950"/>
                  </a:cubicBezTo>
                  <a:cubicBezTo>
                    <a:pt x="561" y="1932"/>
                    <a:pt x="550" y="1916"/>
                    <a:pt x="534" y="1910"/>
                  </a:cubicBezTo>
                  <a:cubicBezTo>
                    <a:pt x="534" y="1897"/>
                    <a:pt x="534" y="1897"/>
                    <a:pt x="534" y="1897"/>
                  </a:cubicBezTo>
                  <a:cubicBezTo>
                    <a:pt x="555" y="1900"/>
                    <a:pt x="555" y="1900"/>
                    <a:pt x="555" y="1900"/>
                  </a:cubicBezTo>
                  <a:cubicBezTo>
                    <a:pt x="555" y="1849"/>
                    <a:pt x="555" y="1849"/>
                    <a:pt x="555" y="1849"/>
                  </a:cubicBezTo>
                  <a:cubicBezTo>
                    <a:pt x="338" y="1790"/>
                    <a:pt x="338" y="1790"/>
                    <a:pt x="338" y="1790"/>
                  </a:cubicBezTo>
                  <a:cubicBezTo>
                    <a:pt x="338" y="1676"/>
                    <a:pt x="338" y="1676"/>
                    <a:pt x="338" y="1676"/>
                  </a:cubicBezTo>
                  <a:cubicBezTo>
                    <a:pt x="367" y="1676"/>
                    <a:pt x="367" y="1676"/>
                    <a:pt x="367" y="1676"/>
                  </a:cubicBezTo>
                  <a:cubicBezTo>
                    <a:pt x="367" y="1512"/>
                    <a:pt x="367" y="1512"/>
                    <a:pt x="367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605" y="1512"/>
                    <a:pt x="631" y="1486"/>
                    <a:pt x="631" y="1453"/>
                  </a:cubicBezTo>
                  <a:cubicBezTo>
                    <a:pt x="631" y="1442"/>
                    <a:pt x="631" y="1442"/>
                    <a:pt x="631" y="1442"/>
                  </a:cubicBezTo>
                  <a:cubicBezTo>
                    <a:pt x="631" y="1422"/>
                    <a:pt x="621" y="1405"/>
                    <a:pt x="607" y="1394"/>
                  </a:cubicBezTo>
                  <a:cubicBezTo>
                    <a:pt x="747" y="1394"/>
                    <a:pt x="747" y="1394"/>
                    <a:pt x="747" y="1394"/>
                  </a:cubicBezTo>
                  <a:cubicBezTo>
                    <a:pt x="660" y="1834"/>
                    <a:pt x="660" y="1834"/>
                    <a:pt x="660" y="1834"/>
                  </a:cubicBezTo>
                  <a:cubicBezTo>
                    <a:pt x="649" y="1892"/>
                    <a:pt x="690" y="1950"/>
                    <a:pt x="752" y="1963"/>
                  </a:cubicBezTo>
                  <a:cubicBezTo>
                    <a:pt x="815" y="1975"/>
                    <a:pt x="875" y="1937"/>
                    <a:pt x="887" y="1879"/>
                  </a:cubicBezTo>
                  <a:cubicBezTo>
                    <a:pt x="1002" y="1300"/>
                    <a:pt x="1002" y="1300"/>
                    <a:pt x="1002" y="1300"/>
                  </a:cubicBezTo>
                  <a:cubicBezTo>
                    <a:pt x="1002" y="1298"/>
                    <a:pt x="1003" y="1296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4"/>
                    <a:pt x="1003" y="1294"/>
                    <a:pt x="1003" y="1294"/>
                  </a:cubicBezTo>
                  <a:cubicBezTo>
                    <a:pt x="1003" y="1293"/>
                    <a:pt x="1003" y="1292"/>
                    <a:pt x="1003" y="1292"/>
                  </a:cubicBezTo>
                  <a:cubicBezTo>
                    <a:pt x="1005" y="1282"/>
                    <a:pt x="1005" y="1272"/>
                    <a:pt x="1004" y="1263"/>
                  </a:cubicBezTo>
                  <a:cubicBezTo>
                    <a:pt x="999" y="1201"/>
                    <a:pt x="947" y="1153"/>
                    <a:pt x="884" y="1153"/>
                  </a:cubicBezTo>
                  <a:cubicBezTo>
                    <a:pt x="539" y="1153"/>
                    <a:pt x="539" y="1153"/>
                    <a:pt x="539" y="1153"/>
                  </a:cubicBezTo>
                  <a:cubicBezTo>
                    <a:pt x="582" y="949"/>
                    <a:pt x="582" y="949"/>
                    <a:pt x="582" y="949"/>
                  </a:cubicBezTo>
                  <a:cubicBezTo>
                    <a:pt x="814" y="949"/>
                    <a:pt x="814" y="949"/>
                    <a:pt x="814" y="949"/>
                  </a:cubicBezTo>
                  <a:cubicBezTo>
                    <a:pt x="1007" y="949"/>
                    <a:pt x="1007" y="949"/>
                    <a:pt x="1007" y="949"/>
                  </a:cubicBezTo>
                  <a:cubicBezTo>
                    <a:pt x="1025" y="949"/>
                    <a:pt x="1042" y="944"/>
                    <a:pt x="1057" y="934"/>
                  </a:cubicBezTo>
                  <a:cubicBezTo>
                    <a:pt x="1512" y="934"/>
                    <a:pt x="1512" y="934"/>
                    <a:pt x="1512" y="934"/>
                  </a:cubicBezTo>
                  <a:cubicBezTo>
                    <a:pt x="1512" y="882"/>
                    <a:pt x="1512" y="882"/>
                    <a:pt x="1512" y="882"/>
                  </a:cubicBezTo>
                  <a:cubicBezTo>
                    <a:pt x="1521" y="882"/>
                    <a:pt x="1528" y="876"/>
                    <a:pt x="1530" y="869"/>
                  </a:cubicBezTo>
                  <a:cubicBezTo>
                    <a:pt x="1581" y="888"/>
                    <a:pt x="1581" y="888"/>
                    <a:pt x="1581" y="888"/>
                  </a:cubicBezTo>
                  <a:cubicBezTo>
                    <a:pt x="1789" y="341"/>
                    <a:pt x="1789" y="341"/>
                    <a:pt x="1789" y="341"/>
                  </a:cubicBezTo>
                  <a:cubicBezTo>
                    <a:pt x="1720" y="315"/>
                    <a:pt x="1720" y="315"/>
                    <a:pt x="1720" y="315"/>
                  </a:cubicBezTo>
                  <a:cubicBezTo>
                    <a:pt x="1518" y="844"/>
                    <a:pt x="1518" y="844"/>
                    <a:pt x="1518" y="844"/>
                  </a:cubicBezTo>
                  <a:cubicBezTo>
                    <a:pt x="1516" y="844"/>
                    <a:pt x="1514" y="843"/>
                    <a:pt x="1512" y="843"/>
                  </a:cubicBezTo>
                  <a:cubicBezTo>
                    <a:pt x="1502" y="843"/>
                    <a:pt x="1494" y="851"/>
                    <a:pt x="1493" y="860"/>
                  </a:cubicBezTo>
                  <a:cubicBezTo>
                    <a:pt x="1103" y="860"/>
                    <a:pt x="1103" y="860"/>
                    <a:pt x="1103" y="860"/>
                  </a:cubicBezTo>
                  <a:cubicBezTo>
                    <a:pt x="1103" y="858"/>
                    <a:pt x="1103" y="855"/>
                    <a:pt x="1103" y="852"/>
                  </a:cubicBezTo>
                  <a:cubicBezTo>
                    <a:pt x="1103" y="799"/>
                    <a:pt x="1060" y="756"/>
                    <a:pt x="1007" y="756"/>
                  </a:cubicBezTo>
                  <a:cubicBezTo>
                    <a:pt x="622" y="756"/>
                    <a:pt x="622" y="756"/>
                    <a:pt x="622" y="756"/>
                  </a:cubicBezTo>
                  <a:cubicBezTo>
                    <a:pt x="646" y="646"/>
                    <a:pt x="646" y="646"/>
                    <a:pt x="646" y="646"/>
                  </a:cubicBezTo>
                  <a:cubicBezTo>
                    <a:pt x="666" y="550"/>
                    <a:pt x="605" y="456"/>
                    <a:pt x="509" y="436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354" y="403"/>
                    <a:pt x="261" y="465"/>
                    <a:pt x="240" y="560"/>
                  </a:cubicBezTo>
                  <a:cubicBezTo>
                    <a:pt x="185" y="823"/>
                    <a:pt x="185" y="823"/>
                    <a:pt x="185" y="823"/>
                  </a:cubicBezTo>
                  <a:cubicBezTo>
                    <a:pt x="169" y="898"/>
                    <a:pt x="169" y="898"/>
                    <a:pt x="169" y="898"/>
                  </a:cubicBezTo>
                  <a:cubicBezTo>
                    <a:pt x="169" y="823"/>
                    <a:pt x="169" y="823"/>
                    <a:pt x="169" y="823"/>
                  </a:cubicBezTo>
                  <a:cubicBezTo>
                    <a:pt x="169" y="711"/>
                    <a:pt x="169" y="711"/>
                    <a:pt x="169" y="711"/>
                  </a:cubicBezTo>
                  <a:cubicBezTo>
                    <a:pt x="169" y="679"/>
                    <a:pt x="143" y="652"/>
                    <a:pt x="110" y="652"/>
                  </a:cubicBezTo>
                  <a:cubicBezTo>
                    <a:pt x="65" y="652"/>
                    <a:pt x="65" y="652"/>
                    <a:pt x="65" y="652"/>
                  </a:cubicBezTo>
                  <a:cubicBezTo>
                    <a:pt x="33" y="652"/>
                    <a:pt x="7" y="679"/>
                    <a:pt x="7" y="711"/>
                  </a:cubicBezTo>
                  <a:cubicBezTo>
                    <a:pt x="7" y="831"/>
                    <a:pt x="7" y="831"/>
                    <a:pt x="7" y="831"/>
                  </a:cubicBezTo>
                  <a:cubicBezTo>
                    <a:pt x="7" y="1129"/>
                    <a:pt x="7" y="1129"/>
                    <a:pt x="7" y="1129"/>
                  </a:cubicBezTo>
                  <a:cubicBezTo>
                    <a:pt x="7" y="1160"/>
                    <a:pt x="30" y="1185"/>
                    <a:pt x="59" y="1188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59" y="1383"/>
                    <a:pt x="59" y="1383"/>
                    <a:pt x="59" y="1383"/>
                  </a:cubicBezTo>
                  <a:cubicBezTo>
                    <a:pt x="26" y="1383"/>
                    <a:pt x="0" y="1409"/>
                    <a:pt x="0" y="1442"/>
                  </a:cubicBezTo>
                  <a:close/>
                  <a:moveTo>
                    <a:pt x="117" y="1332"/>
                  </a:moveTo>
                  <a:cubicBezTo>
                    <a:pt x="129" y="1354"/>
                    <a:pt x="148" y="1372"/>
                    <a:pt x="171" y="1383"/>
                  </a:cubicBezTo>
                  <a:cubicBezTo>
                    <a:pt x="117" y="1383"/>
                    <a:pt x="117" y="1383"/>
                    <a:pt x="117" y="1383"/>
                  </a:cubicBezTo>
                  <a:lnTo>
                    <a:pt x="117" y="1332"/>
                  </a:lnTo>
                  <a:close/>
                </a:path>
              </a:pathLst>
            </a:custGeom>
            <a:solidFill>
              <a:srgbClr val="AA113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05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hindering business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" y="1260477"/>
            <a:ext cx="5213767" cy="50514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CDAEC69-0411-4722-AA0F-6EEE47256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833949"/>
              </p:ext>
            </p:extLst>
          </p:nvPr>
        </p:nvGraphicFramePr>
        <p:xfrm>
          <a:off x="463552" y="1260478"/>
          <a:ext cx="11082004" cy="518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B08E7D1B-B1E0-46A0-B4FA-2EBCD85AF51F}"/>
              </a:ext>
            </a:extLst>
          </p:cNvPr>
          <p:cNvSpPr/>
          <p:nvPr/>
        </p:nvSpPr>
        <p:spPr bwMode="auto">
          <a:xfrm>
            <a:off x="712398" y="1164691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91">
            <a:extLst>
              <a:ext uri="{FF2B5EF4-FFF2-40B4-BE49-F238E27FC236}">
                <a16:creationId xmlns:a16="http://schemas.microsoft.com/office/drawing/2014/main" id="{197AACD8-F4FD-44CB-8824-2F3BFC72A81D}"/>
              </a:ext>
            </a:extLst>
          </p:cNvPr>
          <p:cNvGrpSpPr>
            <a:grpSpLocks noChangeAspect="1"/>
          </p:cNvGrpSpPr>
          <p:nvPr/>
        </p:nvGrpSpPr>
        <p:grpSpPr bwMode="auto">
          <a:xfrm rot="20389225">
            <a:off x="1073832" y="1483033"/>
            <a:ext cx="1081928" cy="965446"/>
            <a:chOff x="5511" y="1749"/>
            <a:chExt cx="418" cy="373"/>
          </a:xfrm>
          <a:solidFill>
            <a:schemeClr val="tx1"/>
          </a:solidFill>
        </p:grpSpPr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F123B658-9BFD-467E-A17F-223719B5D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" y="1749"/>
              <a:ext cx="391" cy="266"/>
            </a:xfrm>
            <a:custGeom>
              <a:avLst/>
              <a:gdLst>
                <a:gd name="T0" fmla="*/ 120 w 264"/>
                <a:gd name="T1" fmla="*/ 180 h 180"/>
                <a:gd name="T2" fmla="*/ 24 w 264"/>
                <a:gd name="T3" fmla="*/ 180 h 180"/>
                <a:gd name="T4" fmla="*/ 0 w 264"/>
                <a:gd name="T5" fmla="*/ 156 h 180"/>
                <a:gd name="T6" fmla="*/ 0 w 264"/>
                <a:gd name="T7" fmla="*/ 24 h 180"/>
                <a:gd name="T8" fmla="*/ 24 w 264"/>
                <a:gd name="T9" fmla="*/ 0 h 180"/>
                <a:gd name="T10" fmla="*/ 240 w 264"/>
                <a:gd name="T11" fmla="*/ 0 h 180"/>
                <a:gd name="T12" fmla="*/ 264 w 264"/>
                <a:gd name="T13" fmla="*/ 24 h 180"/>
                <a:gd name="T14" fmla="*/ 264 w 264"/>
                <a:gd name="T15" fmla="*/ 90 h 180"/>
                <a:gd name="T16" fmla="*/ 258 w 264"/>
                <a:gd name="T17" fmla="*/ 96 h 180"/>
                <a:gd name="T18" fmla="*/ 252 w 264"/>
                <a:gd name="T19" fmla="*/ 90 h 180"/>
                <a:gd name="T20" fmla="*/ 252 w 264"/>
                <a:gd name="T21" fmla="*/ 24 h 180"/>
                <a:gd name="T22" fmla="*/ 240 w 264"/>
                <a:gd name="T23" fmla="*/ 12 h 180"/>
                <a:gd name="T24" fmla="*/ 24 w 264"/>
                <a:gd name="T25" fmla="*/ 12 h 180"/>
                <a:gd name="T26" fmla="*/ 12 w 264"/>
                <a:gd name="T27" fmla="*/ 24 h 180"/>
                <a:gd name="T28" fmla="*/ 12 w 264"/>
                <a:gd name="T29" fmla="*/ 156 h 180"/>
                <a:gd name="T30" fmla="*/ 24 w 264"/>
                <a:gd name="T31" fmla="*/ 168 h 180"/>
                <a:gd name="T32" fmla="*/ 120 w 264"/>
                <a:gd name="T33" fmla="*/ 168 h 180"/>
                <a:gd name="T34" fmla="*/ 126 w 264"/>
                <a:gd name="T35" fmla="*/ 174 h 180"/>
                <a:gd name="T36" fmla="*/ 120 w 264"/>
                <a:gd name="T3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180">
                  <a:moveTo>
                    <a:pt x="120" y="180"/>
                  </a:moveTo>
                  <a:cubicBezTo>
                    <a:pt x="24" y="180"/>
                    <a:pt x="24" y="180"/>
                    <a:pt x="24" y="180"/>
                  </a:cubicBezTo>
                  <a:cubicBezTo>
                    <a:pt x="10" y="180"/>
                    <a:pt x="0" y="170"/>
                    <a:pt x="0" y="15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3" y="0"/>
                    <a:pt x="264" y="11"/>
                    <a:pt x="264" y="24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64" y="94"/>
                    <a:pt x="261" y="96"/>
                    <a:pt x="258" y="96"/>
                  </a:cubicBezTo>
                  <a:cubicBezTo>
                    <a:pt x="254" y="96"/>
                    <a:pt x="252" y="94"/>
                    <a:pt x="252" y="90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18"/>
                    <a:pt x="246" y="12"/>
                    <a:pt x="2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7" y="12"/>
                    <a:pt x="12" y="18"/>
                    <a:pt x="12" y="24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63"/>
                    <a:pt x="17" y="168"/>
                    <a:pt x="24" y="168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3" y="168"/>
                    <a:pt x="126" y="171"/>
                    <a:pt x="126" y="174"/>
                  </a:cubicBezTo>
                  <a:cubicBezTo>
                    <a:pt x="126" y="178"/>
                    <a:pt x="123" y="180"/>
                    <a:pt x="12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5BD67C7C-D5A9-499D-BA9F-6944CB4E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" y="1758"/>
              <a:ext cx="374" cy="159"/>
            </a:xfrm>
            <a:custGeom>
              <a:avLst/>
              <a:gdLst>
                <a:gd name="T0" fmla="*/ 127 w 253"/>
                <a:gd name="T1" fmla="*/ 108 h 108"/>
                <a:gd name="T2" fmla="*/ 123 w 253"/>
                <a:gd name="T3" fmla="*/ 107 h 108"/>
                <a:gd name="T4" fmla="*/ 3 w 253"/>
                <a:gd name="T5" fmla="*/ 11 h 108"/>
                <a:gd name="T6" fmla="*/ 2 w 253"/>
                <a:gd name="T7" fmla="*/ 3 h 108"/>
                <a:gd name="T8" fmla="*/ 10 w 253"/>
                <a:gd name="T9" fmla="*/ 2 h 108"/>
                <a:gd name="T10" fmla="*/ 127 w 253"/>
                <a:gd name="T11" fmla="*/ 95 h 108"/>
                <a:gd name="T12" fmla="*/ 243 w 253"/>
                <a:gd name="T13" fmla="*/ 2 h 108"/>
                <a:gd name="T14" fmla="*/ 251 w 253"/>
                <a:gd name="T15" fmla="*/ 3 h 108"/>
                <a:gd name="T16" fmla="*/ 250 w 253"/>
                <a:gd name="T17" fmla="*/ 11 h 108"/>
                <a:gd name="T18" fmla="*/ 130 w 253"/>
                <a:gd name="T19" fmla="*/ 107 h 108"/>
                <a:gd name="T20" fmla="*/ 127 w 253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08">
                  <a:moveTo>
                    <a:pt x="127" y="108"/>
                  </a:moveTo>
                  <a:cubicBezTo>
                    <a:pt x="125" y="108"/>
                    <a:pt x="124" y="108"/>
                    <a:pt x="123" y="10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5" y="0"/>
                    <a:pt x="249" y="0"/>
                    <a:pt x="251" y="3"/>
                  </a:cubicBezTo>
                  <a:cubicBezTo>
                    <a:pt x="253" y="5"/>
                    <a:pt x="253" y="9"/>
                    <a:pt x="250" y="11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9" y="108"/>
                    <a:pt x="128" y="108"/>
                    <a:pt x="12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DC213FB2-DD5E-4D9E-BA81-F1234FE85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4" y="1909"/>
              <a:ext cx="215" cy="213"/>
            </a:xfrm>
            <a:custGeom>
              <a:avLst/>
              <a:gdLst>
                <a:gd name="T0" fmla="*/ 7 w 145"/>
                <a:gd name="T1" fmla="*/ 144 h 144"/>
                <a:gd name="T2" fmla="*/ 2 w 145"/>
                <a:gd name="T3" fmla="*/ 143 h 144"/>
                <a:gd name="T4" fmla="*/ 1 w 145"/>
                <a:gd name="T5" fmla="*/ 137 h 144"/>
                <a:gd name="T6" fmla="*/ 13 w 145"/>
                <a:gd name="T7" fmla="*/ 95 h 144"/>
                <a:gd name="T8" fmla="*/ 14 w 145"/>
                <a:gd name="T9" fmla="*/ 92 h 144"/>
                <a:gd name="T10" fmla="*/ 104 w 145"/>
                <a:gd name="T11" fmla="*/ 2 h 144"/>
                <a:gd name="T12" fmla="*/ 113 w 145"/>
                <a:gd name="T13" fmla="*/ 2 h 144"/>
                <a:gd name="T14" fmla="*/ 143 w 145"/>
                <a:gd name="T15" fmla="*/ 32 h 144"/>
                <a:gd name="T16" fmla="*/ 143 w 145"/>
                <a:gd name="T17" fmla="*/ 41 h 144"/>
                <a:gd name="T18" fmla="*/ 53 w 145"/>
                <a:gd name="T19" fmla="*/ 131 h 144"/>
                <a:gd name="T20" fmla="*/ 50 w 145"/>
                <a:gd name="T21" fmla="*/ 132 h 144"/>
                <a:gd name="T22" fmla="*/ 8 w 145"/>
                <a:gd name="T23" fmla="*/ 144 h 144"/>
                <a:gd name="T24" fmla="*/ 7 w 145"/>
                <a:gd name="T25" fmla="*/ 144 h 144"/>
                <a:gd name="T26" fmla="*/ 24 w 145"/>
                <a:gd name="T27" fmla="*/ 100 h 144"/>
                <a:gd name="T28" fmla="*/ 15 w 145"/>
                <a:gd name="T29" fmla="*/ 130 h 144"/>
                <a:gd name="T30" fmla="*/ 45 w 145"/>
                <a:gd name="T31" fmla="*/ 121 h 144"/>
                <a:gd name="T32" fmla="*/ 130 w 145"/>
                <a:gd name="T33" fmla="*/ 36 h 144"/>
                <a:gd name="T34" fmla="*/ 109 w 145"/>
                <a:gd name="T35" fmla="*/ 15 h 144"/>
                <a:gd name="T36" fmla="*/ 24 w 145"/>
                <a:gd name="T37" fmla="*/ 100 h 144"/>
                <a:gd name="T38" fmla="*/ 49 w 145"/>
                <a:gd name="T39" fmla="*/ 126 h 144"/>
                <a:gd name="T40" fmla="*/ 49 w 145"/>
                <a:gd name="T41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44">
                  <a:moveTo>
                    <a:pt x="7" y="144"/>
                  </a:moveTo>
                  <a:cubicBezTo>
                    <a:pt x="5" y="144"/>
                    <a:pt x="4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4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1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5" y="35"/>
                    <a:pt x="145" y="38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7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9" y="15"/>
                    <a:pt x="109" y="15"/>
                    <a:pt x="109" y="15"/>
                  </a:cubicBezTo>
                  <a:lnTo>
                    <a:pt x="24" y="100"/>
                  </a:lnTo>
                  <a:close/>
                  <a:moveTo>
                    <a:pt x="49" y="126"/>
                  </a:moveTo>
                  <a:cubicBezTo>
                    <a:pt x="49" y="126"/>
                    <a:pt x="49" y="126"/>
                    <a:pt x="4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5">
              <a:extLst>
                <a:ext uri="{FF2B5EF4-FFF2-40B4-BE49-F238E27FC236}">
                  <a16:creationId xmlns:a16="http://schemas.microsoft.com/office/drawing/2014/main" id="{196E50EC-B13A-43DC-9497-797342B37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" y="1947"/>
              <a:ext cx="57" cy="58"/>
            </a:xfrm>
            <a:custGeom>
              <a:avLst/>
              <a:gdLst>
                <a:gd name="T0" fmla="*/ 44 w 57"/>
                <a:gd name="T1" fmla="*/ 58 h 58"/>
                <a:gd name="T2" fmla="*/ 0 w 57"/>
                <a:gd name="T3" fmla="*/ 13 h 58"/>
                <a:gd name="T4" fmla="*/ 13 w 57"/>
                <a:gd name="T5" fmla="*/ 0 h 58"/>
                <a:gd name="T6" fmla="*/ 57 w 57"/>
                <a:gd name="T7" fmla="*/ 44 h 58"/>
                <a:gd name="T8" fmla="*/ 44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44" y="58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AD64F5D8-DD32-4E7C-86C2-3DEB9FBE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2042"/>
              <a:ext cx="64" cy="62"/>
            </a:xfrm>
            <a:custGeom>
              <a:avLst/>
              <a:gdLst>
                <a:gd name="T0" fmla="*/ 37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7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7" y="42"/>
                  </a:moveTo>
                  <a:cubicBezTo>
                    <a:pt x="35" y="42"/>
                    <a:pt x="34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40" y="42"/>
                    <a:pt x="38" y="42"/>
                    <a:pt x="3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5131CF6E-AFE6-4E22-958C-CE4ACFEB8170}"/>
              </a:ext>
            </a:extLst>
          </p:cNvPr>
          <p:cNvSpPr/>
          <p:nvPr/>
        </p:nvSpPr>
        <p:spPr bwMode="auto">
          <a:xfrm>
            <a:off x="9742973" y="1155182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C559CA-7628-469B-AC3B-3337DB03F2CA}"/>
              </a:ext>
            </a:extLst>
          </p:cNvPr>
          <p:cNvSpPr/>
          <p:nvPr/>
        </p:nvSpPr>
        <p:spPr bwMode="auto">
          <a:xfrm>
            <a:off x="712398" y="3781378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A0523A-2ACA-450C-9BB6-F92CF52F298E}"/>
              </a:ext>
            </a:extLst>
          </p:cNvPr>
          <p:cNvSpPr/>
          <p:nvPr/>
        </p:nvSpPr>
        <p:spPr bwMode="auto">
          <a:xfrm>
            <a:off x="9742973" y="3781378"/>
            <a:ext cx="1647930" cy="14879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Group 40">
            <a:extLst>
              <a:ext uri="{FF2B5EF4-FFF2-40B4-BE49-F238E27FC236}">
                <a16:creationId xmlns:a16="http://schemas.microsoft.com/office/drawing/2014/main" id="{BD538237-F118-4E74-A64A-D601B719C6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38265" y="1386726"/>
            <a:ext cx="1051258" cy="1043890"/>
            <a:chOff x="5508" y="439"/>
            <a:chExt cx="428" cy="425"/>
          </a:xfrm>
          <a:solidFill>
            <a:schemeClr val="tx1"/>
          </a:solidFill>
        </p:grpSpPr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927261A2-352B-4588-B2D8-6406C449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473"/>
              <a:ext cx="355" cy="391"/>
            </a:xfrm>
            <a:custGeom>
              <a:avLst/>
              <a:gdLst>
                <a:gd name="T0" fmla="*/ 234 w 240"/>
                <a:gd name="T1" fmla="*/ 264 h 264"/>
                <a:gd name="T2" fmla="*/ 6 w 240"/>
                <a:gd name="T3" fmla="*/ 264 h 264"/>
                <a:gd name="T4" fmla="*/ 0 w 240"/>
                <a:gd name="T5" fmla="*/ 258 h 264"/>
                <a:gd name="T6" fmla="*/ 0 w 240"/>
                <a:gd name="T7" fmla="*/ 6 h 264"/>
                <a:gd name="T8" fmla="*/ 6 w 240"/>
                <a:gd name="T9" fmla="*/ 0 h 264"/>
                <a:gd name="T10" fmla="*/ 174 w 240"/>
                <a:gd name="T11" fmla="*/ 0 h 264"/>
                <a:gd name="T12" fmla="*/ 180 w 240"/>
                <a:gd name="T13" fmla="*/ 6 h 264"/>
                <a:gd name="T14" fmla="*/ 174 w 240"/>
                <a:gd name="T15" fmla="*/ 12 h 264"/>
                <a:gd name="T16" fmla="*/ 12 w 240"/>
                <a:gd name="T17" fmla="*/ 12 h 264"/>
                <a:gd name="T18" fmla="*/ 12 w 240"/>
                <a:gd name="T19" fmla="*/ 252 h 264"/>
                <a:gd name="T20" fmla="*/ 228 w 240"/>
                <a:gd name="T21" fmla="*/ 252 h 264"/>
                <a:gd name="T22" fmla="*/ 228 w 240"/>
                <a:gd name="T23" fmla="*/ 114 h 264"/>
                <a:gd name="T24" fmla="*/ 234 w 240"/>
                <a:gd name="T25" fmla="*/ 108 h 264"/>
                <a:gd name="T26" fmla="*/ 240 w 240"/>
                <a:gd name="T27" fmla="*/ 114 h 264"/>
                <a:gd name="T28" fmla="*/ 240 w 240"/>
                <a:gd name="T29" fmla="*/ 258 h 264"/>
                <a:gd name="T30" fmla="*/ 234 w 240"/>
                <a:gd name="T3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264">
                  <a:moveTo>
                    <a:pt x="234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8" y="0"/>
                    <a:pt x="180" y="3"/>
                    <a:pt x="180" y="6"/>
                  </a:cubicBezTo>
                  <a:cubicBezTo>
                    <a:pt x="180" y="10"/>
                    <a:pt x="178" y="12"/>
                    <a:pt x="17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228" y="252"/>
                    <a:pt x="228" y="252"/>
                    <a:pt x="228" y="252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28" y="111"/>
                    <a:pt x="231" y="108"/>
                    <a:pt x="234" y="108"/>
                  </a:cubicBezTo>
                  <a:cubicBezTo>
                    <a:pt x="238" y="108"/>
                    <a:pt x="240" y="111"/>
                    <a:pt x="240" y="114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62"/>
                    <a:pt x="238" y="264"/>
                    <a:pt x="234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A72051F8-1153-4201-A137-E17E2F29D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8" y="439"/>
              <a:ext cx="298" cy="294"/>
            </a:xfrm>
            <a:custGeom>
              <a:avLst/>
              <a:gdLst>
                <a:gd name="T0" fmla="*/ 7 w 201"/>
                <a:gd name="T1" fmla="*/ 199 h 199"/>
                <a:gd name="T2" fmla="*/ 3 w 201"/>
                <a:gd name="T3" fmla="*/ 198 h 199"/>
                <a:gd name="T4" fmla="*/ 1 w 201"/>
                <a:gd name="T5" fmla="*/ 191 h 199"/>
                <a:gd name="T6" fmla="*/ 27 w 201"/>
                <a:gd name="T7" fmla="*/ 132 h 199"/>
                <a:gd name="T8" fmla="*/ 28 w 201"/>
                <a:gd name="T9" fmla="*/ 130 h 199"/>
                <a:gd name="T10" fmla="*/ 156 w 201"/>
                <a:gd name="T11" fmla="*/ 2 h 199"/>
                <a:gd name="T12" fmla="*/ 161 w 201"/>
                <a:gd name="T13" fmla="*/ 0 h 199"/>
                <a:gd name="T14" fmla="*/ 161 w 201"/>
                <a:gd name="T15" fmla="*/ 0 h 199"/>
                <a:gd name="T16" fmla="*/ 165 w 201"/>
                <a:gd name="T17" fmla="*/ 2 h 199"/>
                <a:gd name="T18" fmla="*/ 199 w 201"/>
                <a:gd name="T19" fmla="*/ 36 h 199"/>
                <a:gd name="T20" fmla="*/ 199 w 201"/>
                <a:gd name="T21" fmla="*/ 44 h 199"/>
                <a:gd name="T22" fmla="*/ 71 w 201"/>
                <a:gd name="T23" fmla="*/ 172 h 199"/>
                <a:gd name="T24" fmla="*/ 69 w 201"/>
                <a:gd name="T25" fmla="*/ 174 h 199"/>
                <a:gd name="T26" fmla="*/ 9 w 201"/>
                <a:gd name="T27" fmla="*/ 199 h 199"/>
                <a:gd name="T28" fmla="*/ 7 w 201"/>
                <a:gd name="T29" fmla="*/ 199 h 199"/>
                <a:gd name="T30" fmla="*/ 37 w 201"/>
                <a:gd name="T31" fmla="*/ 137 h 199"/>
                <a:gd name="T32" fmla="*/ 18 w 201"/>
                <a:gd name="T33" fmla="*/ 182 h 199"/>
                <a:gd name="T34" fmla="*/ 63 w 201"/>
                <a:gd name="T35" fmla="*/ 163 h 199"/>
                <a:gd name="T36" fmla="*/ 186 w 201"/>
                <a:gd name="T37" fmla="*/ 40 h 199"/>
                <a:gd name="T38" fmla="*/ 161 w 201"/>
                <a:gd name="T39" fmla="*/ 14 h 199"/>
                <a:gd name="T40" fmla="*/ 37 w 201"/>
                <a:gd name="T41" fmla="*/ 137 h 199"/>
                <a:gd name="T42" fmla="*/ 66 w 201"/>
                <a:gd name="T43" fmla="*/ 168 h 199"/>
                <a:gd name="T44" fmla="*/ 66 w 201"/>
                <a:gd name="T45" fmla="*/ 16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199">
                  <a:moveTo>
                    <a:pt x="7" y="199"/>
                  </a:moveTo>
                  <a:cubicBezTo>
                    <a:pt x="5" y="199"/>
                    <a:pt x="4" y="199"/>
                    <a:pt x="3" y="198"/>
                  </a:cubicBezTo>
                  <a:cubicBezTo>
                    <a:pt x="1" y="196"/>
                    <a:pt x="0" y="193"/>
                    <a:pt x="1" y="191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1"/>
                    <a:pt x="28" y="130"/>
                    <a:pt x="28" y="130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7" y="1"/>
                    <a:pt x="159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2" y="0"/>
                    <a:pt x="164" y="1"/>
                    <a:pt x="165" y="2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1" y="38"/>
                    <a:pt x="201" y="42"/>
                    <a:pt x="199" y="44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70" y="173"/>
                    <a:pt x="69" y="173"/>
                    <a:pt x="69" y="174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9" y="199"/>
                    <a:pt x="8" y="199"/>
                    <a:pt x="7" y="199"/>
                  </a:cubicBezTo>
                  <a:close/>
                  <a:moveTo>
                    <a:pt x="37" y="137"/>
                  </a:moveTo>
                  <a:cubicBezTo>
                    <a:pt x="18" y="182"/>
                    <a:pt x="18" y="182"/>
                    <a:pt x="18" y="182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61" y="14"/>
                    <a:pt x="161" y="14"/>
                    <a:pt x="161" y="14"/>
                  </a:cubicBezTo>
                  <a:lnTo>
                    <a:pt x="37" y="137"/>
                  </a:lnTo>
                  <a:close/>
                  <a:moveTo>
                    <a:pt x="66" y="168"/>
                  </a:moveTo>
                  <a:cubicBezTo>
                    <a:pt x="66" y="168"/>
                    <a:pt x="66" y="168"/>
                    <a:pt x="66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A3FEEDDE-5BBD-4170-853C-2534D7B60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" y="470"/>
              <a:ext cx="69" cy="70"/>
            </a:xfrm>
            <a:custGeom>
              <a:avLst/>
              <a:gdLst>
                <a:gd name="T0" fmla="*/ 40 w 47"/>
                <a:gd name="T1" fmla="*/ 47 h 47"/>
                <a:gd name="T2" fmla="*/ 36 w 47"/>
                <a:gd name="T3" fmla="*/ 45 h 47"/>
                <a:gd name="T4" fmla="*/ 2 w 47"/>
                <a:gd name="T5" fmla="*/ 11 h 47"/>
                <a:gd name="T6" fmla="*/ 2 w 47"/>
                <a:gd name="T7" fmla="*/ 3 h 47"/>
                <a:gd name="T8" fmla="*/ 11 w 47"/>
                <a:gd name="T9" fmla="*/ 3 h 47"/>
                <a:gd name="T10" fmla="*/ 45 w 47"/>
                <a:gd name="T11" fmla="*/ 37 h 47"/>
                <a:gd name="T12" fmla="*/ 45 w 47"/>
                <a:gd name="T13" fmla="*/ 45 h 47"/>
                <a:gd name="T14" fmla="*/ 40 w 4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40" y="47"/>
                  </a:moveTo>
                  <a:cubicBezTo>
                    <a:pt x="39" y="47"/>
                    <a:pt x="37" y="46"/>
                    <a:pt x="36" y="4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9"/>
                    <a:pt x="47" y="43"/>
                    <a:pt x="45" y="45"/>
                  </a:cubicBezTo>
                  <a:cubicBezTo>
                    <a:pt x="44" y="46"/>
                    <a:pt x="42" y="47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5559A86-F74D-48AD-87A1-D6291C003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627"/>
              <a:ext cx="69" cy="69"/>
            </a:xfrm>
            <a:custGeom>
              <a:avLst/>
              <a:gdLst>
                <a:gd name="T0" fmla="*/ 40 w 47"/>
                <a:gd name="T1" fmla="*/ 47 h 47"/>
                <a:gd name="T2" fmla="*/ 36 w 47"/>
                <a:gd name="T3" fmla="*/ 45 h 47"/>
                <a:gd name="T4" fmla="*/ 2 w 47"/>
                <a:gd name="T5" fmla="*/ 11 h 47"/>
                <a:gd name="T6" fmla="*/ 2 w 47"/>
                <a:gd name="T7" fmla="*/ 3 h 47"/>
                <a:gd name="T8" fmla="*/ 11 w 47"/>
                <a:gd name="T9" fmla="*/ 3 h 47"/>
                <a:gd name="T10" fmla="*/ 45 w 47"/>
                <a:gd name="T11" fmla="*/ 37 h 47"/>
                <a:gd name="T12" fmla="*/ 45 w 47"/>
                <a:gd name="T13" fmla="*/ 45 h 47"/>
                <a:gd name="T14" fmla="*/ 40 w 4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40" y="47"/>
                  </a:moveTo>
                  <a:cubicBezTo>
                    <a:pt x="39" y="47"/>
                    <a:pt x="37" y="46"/>
                    <a:pt x="36" y="4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1" y="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9"/>
                    <a:pt x="47" y="43"/>
                    <a:pt x="45" y="45"/>
                  </a:cubicBezTo>
                  <a:cubicBezTo>
                    <a:pt x="43" y="46"/>
                    <a:pt x="42" y="47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8" name="Group 112">
            <a:extLst>
              <a:ext uri="{FF2B5EF4-FFF2-40B4-BE49-F238E27FC236}">
                <a16:creationId xmlns:a16="http://schemas.microsoft.com/office/drawing/2014/main" id="{38BDC91B-0DAC-4ED7-A744-F04D4D1965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7300" y="4047562"/>
            <a:ext cx="1067050" cy="1067050"/>
            <a:chOff x="5503" y="1718"/>
            <a:chExt cx="427" cy="427"/>
          </a:xfrm>
          <a:solidFill>
            <a:schemeClr val="tx1"/>
          </a:solidFill>
        </p:grpSpPr>
        <p:sp>
          <p:nvSpPr>
            <p:cNvPr id="39" name="Freeform 113">
              <a:extLst>
                <a:ext uri="{FF2B5EF4-FFF2-40B4-BE49-F238E27FC236}">
                  <a16:creationId xmlns:a16="http://schemas.microsoft.com/office/drawing/2014/main" id="{31870809-C5DB-4128-BD8C-7746628A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825"/>
              <a:ext cx="97" cy="18"/>
            </a:xfrm>
            <a:custGeom>
              <a:avLst/>
              <a:gdLst>
                <a:gd name="T0" fmla="*/ 60 w 66"/>
                <a:gd name="T1" fmla="*/ 12 h 12"/>
                <a:gd name="T2" fmla="*/ 6 w 66"/>
                <a:gd name="T3" fmla="*/ 12 h 12"/>
                <a:gd name="T4" fmla="*/ 0 w 66"/>
                <a:gd name="T5" fmla="*/ 6 h 12"/>
                <a:gd name="T6" fmla="*/ 6 w 66"/>
                <a:gd name="T7" fmla="*/ 0 h 12"/>
                <a:gd name="T8" fmla="*/ 60 w 66"/>
                <a:gd name="T9" fmla="*/ 0 h 12"/>
                <a:gd name="T10" fmla="*/ 66 w 66"/>
                <a:gd name="T11" fmla="*/ 6 h 12"/>
                <a:gd name="T12" fmla="*/ 60 w 6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">
                  <a:moveTo>
                    <a:pt x="6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3"/>
                    <a:pt x="66" y="6"/>
                  </a:cubicBezTo>
                  <a:cubicBezTo>
                    <a:pt x="66" y="9"/>
                    <a:pt x="63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114">
              <a:extLst>
                <a:ext uri="{FF2B5EF4-FFF2-40B4-BE49-F238E27FC236}">
                  <a16:creationId xmlns:a16="http://schemas.microsoft.com/office/drawing/2014/main" id="{C5455996-4243-4BC0-B028-AA2E38C5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878"/>
              <a:ext cx="159" cy="18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6 w 108"/>
                <a:gd name="T7" fmla="*/ 0 h 12"/>
                <a:gd name="T8" fmla="*/ 102 w 108"/>
                <a:gd name="T9" fmla="*/ 0 h 12"/>
                <a:gd name="T10" fmla="*/ 108 w 108"/>
                <a:gd name="T11" fmla="*/ 6 h 12"/>
                <a:gd name="T12" fmla="*/ 102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3"/>
                    <a:pt x="108" y="6"/>
                  </a:cubicBezTo>
                  <a:cubicBezTo>
                    <a:pt x="108" y="9"/>
                    <a:pt x="105" y="12"/>
                    <a:pt x="10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115">
              <a:extLst>
                <a:ext uri="{FF2B5EF4-FFF2-40B4-BE49-F238E27FC236}">
                  <a16:creationId xmlns:a16="http://schemas.microsoft.com/office/drawing/2014/main" id="{FEDE943C-5AB4-40F7-BB78-484C36467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931"/>
              <a:ext cx="124" cy="18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116">
              <a:extLst>
                <a:ext uri="{FF2B5EF4-FFF2-40B4-BE49-F238E27FC236}">
                  <a16:creationId xmlns:a16="http://schemas.microsoft.com/office/drawing/2014/main" id="{EEC92799-128F-42F1-9268-16BD8899E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" y="1985"/>
              <a:ext cx="106" cy="17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FAF0BCCF-7391-4CFD-9061-6DE9E404D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" y="1914"/>
              <a:ext cx="231" cy="231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2 h 156"/>
                <a:gd name="T12" fmla="*/ 12 w 156"/>
                <a:gd name="T13" fmla="*/ 78 h 156"/>
                <a:gd name="T14" fmla="*/ 78 w 156"/>
                <a:gd name="T15" fmla="*/ 144 h 156"/>
                <a:gd name="T16" fmla="*/ 144 w 156"/>
                <a:gd name="T17" fmla="*/ 78 h 156"/>
                <a:gd name="T18" fmla="*/ 78 w 156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4" y="144"/>
                    <a:pt x="144" y="114"/>
                    <a:pt x="144" y="78"/>
                  </a:cubicBezTo>
                  <a:cubicBezTo>
                    <a:pt x="144" y="41"/>
                    <a:pt x="114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67D06B78-985B-45ED-BE3D-E369BF57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" y="1980"/>
              <a:ext cx="116" cy="114"/>
            </a:xfrm>
            <a:custGeom>
              <a:avLst/>
              <a:gdLst>
                <a:gd name="T0" fmla="*/ 7 w 78"/>
                <a:gd name="T1" fmla="*/ 77 h 77"/>
                <a:gd name="T2" fmla="*/ 2 w 78"/>
                <a:gd name="T3" fmla="*/ 75 h 77"/>
                <a:gd name="T4" fmla="*/ 2 w 78"/>
                <a:gd name="T5" fmla="*/ 67 h 77"/>
                <a:gd name="T6" fmla="*/ 67 w 78"/>
                <a:gd name="T7" fmla="*/ 2 h 77"/>
                <a:gd name="T8" fmla="*/ 76 w 78"/>
                <a:gd name="T9" fmla="*/ 2 h 77"/>
                <a:gd name="T10" fmla="*/ 76 w 78"/>
                <a:gd name="T11" fmla="*/ 10 h 77"/>
                <a:gd name="T12" fmla="*/ 11 w 78"/>
                <a:gd name="T13" fmla="*/ 75 h 77"/>
                <a:gd name="T14" fmla="*/ 7 w 7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7" y="77"/>
                  </a:moveTo>
                  <a:cubicBezTo>
                    <a:pt x="5" y="77"/>
                    <a:pt x="4" y="76"/>
                    <a:pt x="2" y="75"/>
                  </a:cubicBezTo>
                  <a:cubicBezTo>
                    <a:pt x="0" y="73"/>
                    <a:pt x="0" y="69"/>
                    <a:pt x="2" y="6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70" y="0"/>
                    <a:pt x="73" y="0"/>
                    <a:pt x="76" y="2"/>
                  </a:cubicBezTo>
                  <a:cubicBezTo>
                    <a:pt x="78" y="4"/>
                    <a:pt x="78" y="8"/>
                    <a:pt x="76" y="10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6"/>
                    <a:pt x="8" y="77"/>
                    <a:pt x="7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119">
              <a:extLst>
                <a:ext uri="{FF2B5EF4-FFF2-40B4-BE49-F238E27FC236}">
                  <a16:creationId xmlns:a16="http://schemas.microsoft.com/office/drawing/2014/main" id="{B7832E42-5792-465C-A185-B4BE05138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" y="1971"/>
              <a:ext cx="116" cy="114"/>
            </a:xfrm>
            <a:custGeom>
              <a:avLst/>
              <a:gdLst>
                <a:gd name="T0" fmla="*/ 71 w 78"/>
                <a:gd name="T1" fmla="*/ 77 h 77"/>
                <a:gd name="T2" fmla="*/ 67 w 78"/>
                <a:gd name="T3" fmla="*/ 75 h 77"/>
                <a:gd name="T4" fmla="*/ 2 w 78"/>
                <a:gd name="T5" fmla="*/ 10 h 77"/>
                <a:gd name="T6" fmla="*/ 2 w 78"/>
                <a:gd name="T7" fmla="*/ 2 h 77"/>
                <a:gd name="T8" fmla="*/ 11 w 78"/>
                <a:gd name="T9" fmla="*/ 2 h 77"/>
                <a:gd name="T10" fmla="*/ 76 w 78"/>
                <a:gd name="T11" fmla="*/ 67 h 77"/>
                <a:gd name="T12" fmla="*/ 76 w 78"/>
                <a:gd name="T13" fmla="*/ 75 h 77"/>
                <a:gd name="T14" fmla="*/ 71 w 7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71" y="77"/>
                  </a:moveTo>
                  <a:cubicBezTo>
                    <a:pt x="70" y="77"/>
                    <a:pt x="68" y="76"/>
                    <a:pt x="67" y="7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9"/>
                    <a:pt x="78" y="73"/>
                    <a:pt x="76" y="75"/>
                  </a:cubicBezTo>
                  <a:cubicBezTo>
                    <a:pt x="75" y="76"/>
                    <a:pt x="73" y="77"/>
                    <a:pt x="71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5D0D2013-8561-44C5-8CBF-CE104041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" y="1718"/>
              <a:ext cx="302" cy="391"/>
            </a:xfrm>
            <a:custGeom>
              <a:avLst/>
              <a:gdLst>
                <a:gd name="T0" fmla="*/ 132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2 w 204"/>
                <a:gd name="T13" fmla="*/ 2 h 264"/>
                <a:gd name="T14" fmla="*/ 202 w 204"/>
                <a:gd name="T15" fmla="*/ 62 h 264"/>
                <a:gd name="T16" fmla="*/ 204 w 204"/>
                <a:gd name="T17" fmla="*/ 66 h 264"/>
                <a:gd name="T18" fmla="*/ 204 w 204"/>
                <a:gd name="T19" fmla="*/ 120 h 264"/>
                <a:gd name="T20" fmla="*/ 192 w 204"/>
                <a:gd name="T21" fmla="*/ 120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32 w 204"/>
                <a:gd name="T31" fmla="*/ 252 h 264"/>
                <a:gd name="T32" fmla="*/ 132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32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1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1" y="1"/>
                    <a:pt x="142" y="2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3" y="63"/>
                    <a:pt x="204" y="64"/>
                    <a:pt x="204" y="66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32" y="252"/>
                    <a:pt x="132" y="252"/>
                    <a:pt x="132" y="252"/>
                  </a:cubicBezTo>
                  <a:lnTo>
                    <a:pt x="13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121">
              <a:extLst>
                <a:ext uri="{FF2B5EF4-FFF2-40B4-BE49-F238E27FC236}">
                  <a16:creationId xmlns:a16="http://schemas.microsoft.com/office/drawing/2014/main" id="{B7B7BF1E-794C-4F9F-93FF-1CCB7C5A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" y="1718"/>
              <a:ext cx="106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9" y="60"/>
                    <a:pt x="72" y="63"/>
                    <a:pt x="72" y="66"/>
                  </a:cubicBezTo>
                  <a:cubicBezTo>
                    <a:pt x="72" y="69"/>
                    <a:pt x="69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50" name="Group 147">
            <a:extLst>
              <a:ext uri="{FF2B5EF4-FFF2-40B4-BE49-F238E27FC236}">
                <a16:creationId xmlns:a16="http://schemas.microsoft.com/office/drawing/2014/main" id="{90E0276F-E6E5-4BB9-B71E-92937E1770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74246" y="4107990"/>
            <a:ext cx="1055009" cy="879176"/>
            <a:chOff x="6541" y="1755"/>
            <a:chExt cx="426" cy="355"/>
          </a:xfrm>
          <a:solidFill>
            <a:schemeClr val="tx1"/>
          </a:solidFill>
        </p:grpSpPr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C2402BA2-252A-4DBF-A788-8F5F2A15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" y="1895"/>
              <a:ext cx="63" cy="108"/>
            </a:xfrm>
            <a:custGeom>
              <a:avLst/>
              <a:gdLst>
                <a:gd name="T0" fmla="*/ 6 w 43"/>
                <a:gd name="T1" fmla="*/ 73 h 73"/>
                <a:gd name="T2" fmla="*/ 2 w 43"/>
                <a:gd name="T3" fmla="*/ 71 h 73"/>
                <a:gd name="T4" fmla="*/ 2 w 43"/>
                <a:gd name="T5" fmla="*/ 63 h 73"/>
                <a:gd name="T6" fmla="*/ 28 w 43"/>
                <a:gd name="T7" fmla="*/ 37 h 73"/>
                <a:gd name="T8" fmla="*/ 2 w 43"/>
                <a:gd name="T9" fmla="*/ 11 h 73"/>
                <a:gd name="T10" fmla="*/ 2 w 43"/>
                <a:gd name="T11" fmla="*/ 3 h 73"/>
                <a:gd name="T12" fmla="*/ 11 w 43"/>
                <a:gd name="T13" fmla="*/ 3 h 73"/>
                <a:gd name="T14" fmla="*/ 41 w 43"/>
                <a:gd name="T15" fmla="*/ 33 h 73"/>
                <a:gd name="T16" fmla="*/ 41 w 43"/>
                <a:gd name="T17" fmla="*/ 41 h 73"/>
                <a:gd name="T18" fmla="*/ 11 w 43"/>
                <a:gd name="T19" fmla="*/ 71 h 73"/>
                <a:gd name="T20" fmla="*/ 6 w 43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73">
                  <a:moveTo>
                    <a:pt x="6" y="73"/>
                  </a:moveTo>
                  <a:cubicBezTo>
                    <a:pt x="5" y="73"/>
                    <a:pt x="3" y="72"/>
                    <a:pt x="2" y="71"/>
                  </a:cubicBezTo>
                  <a:cubicBezTo>
                    <a:pt x="0" y="69"/>
                    <a:pt x="0" y="65"/>
                    <a:pt x="2" y="6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3" y="35"/>
                    <a:pt x="43" y="39"/>
                    <a:pt x="41" y="4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2"/>
                    <a:pt x="8" y="73"/>
                    <a:pt x="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149">
              <a:extLst>
                <a:ext uri="{FF2B5EF4-FFF2-40B4-BE49-F238E27FC236}">
                  <a16:creationId xmlns:a16="http://schemas.microsoft.com/office/drawing/2014/main" id="{EAAD6E33-1A94-408D-B6DA-7C52593CB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" y="1950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9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150">
              <a:extLst>
                <a:ext uri="{FF2B5EF4-FFF2-40B4-BE49-F238E27FC236}">
                  <a16:creationId xmlns:a16="http://schemas.microsoft.com/office/drawing/2014/main" id="{657072B6-4748-445F-B58B-156416471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1790"/>
              <a:ext cx="35" cy="3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  <a:gd name="T14" fmla="*/ 12 w 24"/>
                <a:gd name="T15" fmla="*/ 12 h 24"/>
                <a:gd name="T16" fmla="*/ 12 w 24"/>
                <a:gd name="T17" fmla="*/ 12 h 24"/>
                <a:gd name="T18" fmla="*/ 12 w 24"/>
                <a:gd name="T19" fmla="*/ 12 h 24"/>
                <a:gd name="T20" fmla="*/ 12 w 24"/>
                <a:gd name="T21" fmla="*/ 12 h 24"/>
                <a:gd name="T22" fmla="*/ 12 w 24"/>
                <a:gd name="T23" fmla="*/ 12 h 24"/>
                <a:gd name="T24" fmla="*/ 12 w 24"/>
                <a:gd name="T25" fmla="*/ 12 h 24"/>
                <a:gd name="T26" fmla="*/ 12 w 24"/>
                <a:gd name="T27" fmla="*/ 12 h 24"/>
                <a:gd name="T28" fmla="*/ 12 w 24"/>
                <a:gd name="T29" fmla="*/ 12 h 24"/>
                <a:gd name="T30" fmla="*/ 12 w 24"/>
                <a:gd name="T31" fmla="*/ 12 h 24"/>
                <a:gd name="T32" fmla="*/ 12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151">
              <a:extLst>
                <a:ext uri="{FF2B5EF4-FFF2-40B4-BE49-F238E27FC236}">
                  <a16:creationId xmlns:a16="http://schemas.microsoft.com/office/drawing/2014/main" id="{E9E58F35-B30E-41B1-9F30-F54344D7B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5" y="1790"/>
              <a:ext cx="36" cy="3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  <a:gd name="T14" fmla="*/ 12 w 24"/>
                <a:gd name="T15" fmla="*/ 12 h 24"/>
                <a:gd name="T16" fmla="*/ 12 w 24"/>
                <a:gd name="T17" fmla="*/ 12 h 24"/>
                <a:gd name="T18" fmla="*/ 12 w 24"/>
                <a:gd name="T19" fmla="*/ 12 h 24"/>
                <a:gd name="T20" fmla="*/ 12 w 24"/>
                <a:gd name="T21" fmla="*/ 12 h 24"/>
                <a:gd name="T22" fmla="*/ 12 w 24"/>
                <a:gd name="T23" fmla="*/ 12 h 24"/>
                <a:gd name="T24" fmla="*/ 12 w 24"/>
                <a:gd name="T25" fmla="*/ 12 h 24"/>
                <a:gd name="T26" fmla="*/ 12 w 24"/>
                <a:gd name="T27" fmla="*/ 12 h 24"/>
                <a:gd name="T28" fmla="*/ 12 w 24"/>
                <a:gd name="T29" fmla="*/ 12 h 24"/>
                <a:gd name="T30" fmla="*/ 12 w 24"/>
                <a:gd name="T31" fmla="*/ 12 h 24"/>
                <a:gd name="T32" fmla="*/ 12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152">
              <a:extLst>
                <a:ext uri="{FF2B5EF4-FFF2-40B4-BE49-F238E27FC236}">
                  <a16:creationId xmlns:a16="http://schemas.microsoft.com/office/drawing/2014/main" id="{C7ECF41F-F309-4DA9-89A3-56340C2CE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" y="1790"/>
              <a:ext cx="36" cy="3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  <a:gd name="T14" fmla="*/ 12 w 24"/>
                <a:gd name="T15" fmla="*/ 12 h 24"/>
                <a:gd name="T16" fmla="*/ 12 w 24"/>
                <a:gd name="T17" fmla="*/ 12 h 24"/>
                <a:gd name="T18" fmla="*/ 12 w 24"/>
                <a:gd name="T19" fmla="*/ 12 h 24"/>
                <a:gd name="T20" fmla="*/ 12 w 24"/>
                <a:gd name="T21" fmla="*/ 12 h 24"/>
                <a:gd name="T22" fmla="*/ 12 w 24"/>
                <a:gd name="T23" fmla="*/ 12 h 24"/>
                <a:gd name="T24" fmla="*/ 12 w 24"/>
                <a:gd name="T25" fmla="*/ 12 h 24"/>
                <a:gd name="T26" fmla="*/ 12 w 24"/>
                <a:gd name="T27" fmla="*/ 12 h 24"/>
                <a:gd name="T28" fmla="*/ 12 w 24"/>
                <a:gd name="T29" fmla="*/ 12 h 24"/>
                <a:gd name="T30" fmla="*/ 12 w 24"/>
                <a:gd name="T31" fmla="*/ 12 h 24"/>
                <a:gd name="T32" fmla="*/ 12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153">
              <a:extLst>
                <a:ext uri="{FF2B5EF4-FFF2-40B4-BE49-F238E27FC236}">
                  <a16:creationId xmlns:a16="http://schemas.microsoft.com/office/drawing/2014/main" id="{2E892204-8755-4E77-BEE8-2271C56B6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1" y="1755"/>
              <a:ext cx="426" cy="355"/>
            </a:xfrm>
            <a:custGeom>
              <a:avLst/>
              <a:gdLst>
                <a:gd name="T0" fmla="*/ 282 w 288"/>
                <a:gd name="T1" fmla="*/ 240 h 240"/>
                <a:gd name="T2" fmla="*/ 6 w 288"/>
                <a:gd name="T3" fmla="*/ 240 h 240"/>
                <a:gd name="T4" fmla="*/ 0 w 288"/>
                <a:gd name="T5" fmla="*/ 234 h 240"/>
                <a:gd name="T6" fmla="*/ 0 w 288"/>
                <a:gd name="T7" fmla="*/ 6 h 240"/>
                <a:gd name="T8" fmla="*/ 6 w 288"/>
                <a:gd name="T9" fmla="*/ 0 h 240"/>
                <a:gd name="T10" fmla="*/ 282 w 288"/>
                <a:gd name="T11" fmla="*/ 0 h 240"/>
                <a:gd name="T12" fmla="*/ 288 w 288"/>
                <a:gd name="T13" fmla="*/ 6 h 240"/>
                <a:gd name="T14" fmla="*/ 288 w 288"/>
                <a:gd name="T15" fmla="*/ 234 h 240"/>
                <a:gd name="T16" fmla="*/ 282 w 288"/>
                <a:gd name="T17" fmla="*/ 240 h 240"/>
                <a:gd name="T18" fmla="*/ 12 w 288"/>
                <a:gd name="T19" fmla="*/ 228 h 240"/>
                <a:gd name="T20" fmla="*/ 276 w 288"/>
                <a:gd name="T21" fmla="*/ 228 h 240"/>
                <a:gd name="T22" fmla="*/ 276 w 288"/>
                <a:gd name="T23" fmla="*/ 12 h 240"/>
                <a:gd name="T24" fmla="*/ 12 w 288"/>
                <a:gd name="T25" fmla="*/ 12 h 240"/>
                <a:gd name="T26" fmla="*/ 12 w 288"/>
                <a:gd name="T27" fmla="*/ 2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0">
                  <a:moveTo>
                    <a:pt x="282" y="240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3" y="240"/>
                    <a:pt x="0" y="237"/>
                    <a:pt x="0" y="2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7"/>
                    <a:pt x="286" y="240"/>
                    <a:pt x="282" y="240"/>
                  </a:cubicBezTo>
                  <a:close/>
                  <a:moveTo>
                    <a:pt x="12" y="228"/>
                  </a:moveTo>
                  <a:cubicBezTo>
                    <a:pt x="276" y="228"/>
                    <a:pt x="276" y="228"/>
                    <a:pt x="276" y="22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54">
              <a:extLst>
                <a:ext uri="{FF2B5EF4-FFF2-40B4-BE49-F238E27FC236}">
                  <a16:creationId xmlns:a16="http://schemas.microsoft.com/office/drawing/2014/main" id="{52229B9A-FEA2-4471-9A3E-F9769994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" y="1844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9"/>
                    <a:pt x="286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3926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customer/ user experience</a:t>
            </a:r>
          </a:p>
        </p:txBody>
      </p:sp>
      <p:pic>
        <p:nvPicPr>
          <p:cNvPr id="6" name="Content Placeholder 5" descr="Signs a Start-Up is Going to Fail Miserabl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7" y="2063934"/>
            <a:ext cx="3146020" cy="31460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3552" y="1260477"/>
            <a:ext cx="8435899" cy="50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892" indent="-2348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59" indent="-380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399">
                <a:solidFill>
                  <a:schemeClr val="tx1"/>
                </a:solidFill>
                <a:latin typeface="+mn-lt"/>
              </a:defRPr>
            </a:lvl2pPr>
            <a:lvl3pPr marL="1144831" indent="-22431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599800" indent="-3026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974357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83805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6pPr>
            <a:lvl7pPr marL="3193252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7pPr>
            <a:lvl8pPr marL="3802700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8pPr>
            <a:lvl9pPr marL="4412147" indent="-2221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666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endParaRPr lang="en-US" kern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67781F-90DE-4B84-9ADE-B1B5072EE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13621"/>
              </p:ext>
            </p:extLst>
          </p:nvPr>
        </p:nvGraphicFramePr>
        <p:xfrm>
          <a:off x="463552" y="1260478"/>
          <a:ext cx="9696448" cy="529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22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endParaRPr lang="en-US" b="1" dirty="0"/>
          </a:p>
          <a:p>
            <a:r>
              <a:rPr lang="en-US" b="1" dirty="0"/>
              <a:t>The business problem</a:t>
            </a:r>
          </a:p>
          <a:p>
            <a:endParaRPr lang="en-US" b="1" dirty="0"/>
          </a:p>
          <a:p>
            <a:r>
              <a:rPr lang="en-US" b="1" dirty="0"/>
              <a:t>Solving for efficiency</a:t>
            </a:r>
          </a:p>
          <a:p>
            <a:endParaRPr lang="en-US" b="1" dirty="0"/>
          </a:p>
          <a:p>
            <a:r>
              <a:rPr lang="en-US" b="1" dirty="0"/>
              <a:t>Use case: Onboarding a new employee</a:t>
            </a:r>
          </a:p>
          <a:p>
            <a:endParaRPr lang="en-US" b="1" dirty="0"/>
          </a:p>
          <a:p>
            <a:r>
              <a:rPr lang="en-US" b="1" dirty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35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for 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75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enterprise platform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787F37-9A95-4B04-B81E-C143D6D28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63117"/>
              </p:ext>
            </p:extLst>
          </p:nvPr>
        </p:nvGraphicFramePr>
        <p:xfrm>
          <a:off x="463550" y="1260475"/>
          <a:ext cx="11339513" cy="310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17410" name="Picture 2" descr="https://www.demisto.com/wp-content/uploads/2016/11/Servic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7" y="5203006"/>
            <a:ext cx="10660912" cy="120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04">
            <a:extLst>
              <a:ext uri="{FF2B5EF4-FFF2-40B4-BE49-F238E27FC236}">
                <a16:creationId xmlns:a16="http://schemas.microsoft.com/office/drawing/2014/main" id="{2E0DDDC5-FC67-4C52-994B-DEDABACDCA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50074" y="2113598"/>
            <a:ext cx="1155561" cy="1150159"/>
            <a:chOff x="1370" y="1724"/>
            <a:chExt cx="428" cy="426"/>
          </a:xfrm>
          <a:solidFill>
            <a:schemeClr val="tx1"/>
          </a:solidFill>
        </p:grpSpPr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02DD6481-910F-47AB-A790-CE62C6885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1" y="1970"/>
              <a:ext cx="77" cy="77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2 h 52"/>
                <a:gd name="T12" fmla="*/ 12 w 52"/>
                <a:gd name="T13" fmla="*/ 26 h 52"/>
                <a:gd name="T14" fmla="*/ 26 w 52"/>
                <a:gd name="T15" fmla="*/ 40 h 52"/>
                <a:gd name="T16" fmla="*/ 40 w 52"/>
                <a:gd name="T17" fmla="*/ 26 h 52"/>
                <a:gd name="T18" fmla="*/ 26 w 52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2"/>
                  </a:moveTo>
                  <a:cubicBezTo>
                    <a:pt x="18" y="12"/>
                    <a:pt x="12" y="19"/>
                    <a:pt x="12" y="26"/>
                  </a:cubicBezTo>
                  <a:cubicBezTo>
                    <a:pt x="12" y="34"/>
                    <a:pt x="18" y="40"/>
                    <a:pt x="26" y="40"/>
                  </a:cubicBezTo>
                  <a:cubicBezTo>
                    <a:pt x="33" y="40"/>
                    <a:pt x="40" y="34"/>
                    <a:pt x="40" y="26"/>
                  </a:cubicBezTo>
                  <a:cubicBezTo>
                    <a:pt x="40" y="19"/>
                    <a:pt x="33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7D47CC1A-3944-44C0-9AA3-10CC77527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1" y="2073"/>
              <a:ext cx="77" cy="77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2 h 52"/>
                <a:gd name="T12" fmla="*/ 12 w 52"/>
                <a:gd name="T13" fmla="*/ 26 h 52"/>
                <a:gd name="T14" fmla="*/ 26 w 52"/>
                <a:gd name="T15" fmla="*/ 40 h 52"/>
                <a:gd name="T16" fmla="*/ 40 w 52"/>
                <a:gd name="T17" fmla="*/ 26 h 52"/>
                <a:gd name="T18" fmla="*/ 26 w 52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2"/>
                  </a:moveTo>
                  <a:cubicBezTo>
                    <a:pt x="18" y="12"/>
                    <a:pt x="12" y="19"/>
                    <a:pt x="12" y="26"/>
                  </a:cubicBezTo>
                  <a:cubicBezTo>
                    <a:pt x="12" y="34"/>
                    <a:pt x="18" y="40"/>
                    <a:pt x="26" y="40"/>
                  </a:cubicBezTo>
                  <a:cubicBezTo>
                    <a:pt x="33" y="40"/>
                    <a:pt x="40" y="34"/>
                    <a:pt x="40" y="26"/>
                  </a:cubicBezTo>
                  <a:cubicBezTo>
                    <a:pt x="40" y="19"/>
                    <a:pt x="33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2F346AB6-1EE0-414D-8FE0-968FA05EE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2" y="2029"/>
              <a:ext cx="77" cy="77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12 h 52"/>
                <a:gd name="T12" fmla="*/ 12 w 52"/>
                <a:gd name="T13" fmla="*/ 26 h 52"/>
                <a:gd name="T14" fmla="*/ 26 w 52"/>
                <a:gd name="T15" fmla="*/ 40 h 52"/>
                <a:gd name="T16" fmla="*/ 40 w 52"/>
                <a:gd name="T17" fmla="*/ 26 h 52"/>
                <a:gd name="T18" fmla="*/ 26 w 52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1" y="52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lose/>
                  <a:moveTo>
                    <a:pt x="26" y="12"/>
                  </a:moveTo>
                  <a:cubicBezTo>
                    <a:pt x="18" y="12"/>
                    <a:pt x="12" y="19"/>
                    <a:pt x="12" y="26"/>
                  </a:cubicBezTo>
                  <a:cubicBezTo>
                    <a:pt x="12" y="34"/>
                    <a:pt x="18" y="40"/>
                    <a:pt x="26" y="40"/>
                  </a:cubicBezTo>
                  <a:cubicBezTo>
                    <a:pt x="33" y="40"/>
                    <a:pt x="40" y="34"/>
                    <a:pt x="40" y="26"/>
                  </a:cubicBezTo>
                  <a:cubicBezTo>
                    <a:pt x="40" y="19"/>
                    <a:pt x="33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9924C2F7-E449-4704-875F-2C8CBA57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011"/>
              <a:ext cx="86" cy="52"/>
            </a:xfrm>
            <a:custGeom>
              <a:avLst/>
              <a:gdLst>
                <a:gd name="T0" fmla="*/ 6 w 58"/>
                <a:gd name="T1" fmla="*/ 35 h 35"/>
                <a:gd name="T2" fmla="*/ 1 w 58"/>
                <a:gd name="T3" fmla="*/ 32 h 35"/>
                <a:gd name="T4" fmla="*/ 4 w 58"/>
                <a:gd name="T5" fmla="*/ 24 h 35"/>
                <a:gd name="T6" fmla="*/ 48 w 58"/>
                <a:gd name="T7" fmla="*/ 2 h 35"/>
                <a:gd name="T8" fmla="*/ 56 w 58"/>
                <a:gd name="T9" fmla="*/ 5 h 35"/>
                <a:gd name="T10" fmla="*/ 53 w 58"/>
                <a:gd name="T11" fmla="*/ 13 h 35"/>
                <a:gd name="T12" fmla="*/ 9 w 58"/>
                <a:gd name="T13" fmla="*/ 35 h 35"/>
                <a:gd name="T14" fmla="*/ 6 w 5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5">
                  <a:moveTo>
                    <a:pt x="6" y="35"/>
                  </a:moveTo>
                  <a:cubicBezTo>
                    <a:pt x="4" y="35"/>
                    <a:pt x="2" y="34"/>
                    <a:pt x="1" y="32"/>
                  </a:cubicBezTo>
                  <a:cubicBezTo>
                    <a:pt x="0" y="29"/>
                    <a:pt x="1" y="26"/>
                    <a:pt x="4" y="24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5" y="2"/>
                    <a:pt x="56" y="5"/>
                  </a:cubicBezTo>
                  <a:cubicBezTo>
                    <a:pt x="58" y="8"/>
                    <a:pt x="56" y="11"/>
                    <a:pt x="53" y="1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7" y="35"/>
                    <a:pt x="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E522A9B-EC0E-4994-BEC9-35AAAEB0C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2069"/>
              <a:ext cx="82" cy="41"/>
            </a:xfrm>
            <a:custGeom>
              <a:avLst/>
              <a:gdLst>
                <a:gd name="T0" fmla="*/ 49 w 56"/>
                <a:gd name="T1" fmla="*/ 28 h 28"/>
                <a:gd name="T2" fmla="*/ 47 w 56"/>
                <a:gd name="T3" fmla="*/ 28 h 28"/>
                <a:gd name="T4" fmla="*/ 4 w 56"/>
                <a:gd name="T5" fmla="*/ 12 h 28"/>
                <a:gd name="T6" fmla="*/ 1 w 56"/>
                <a:gd name="T7" fmla="*/ 4 h 28"/>
                <a:gd name="T8" fmla="*/ 8 w 56"/>
                <a:gd name="T9" fmla="*/ 1 h 28"/>
                <a:gd name="T10" fmla="*/ 51 w 56"/>
                <a:gd name="T11" fmla="*/ 17 h 28"/>
                <a:gd name="T12" fmla="*/ 55 w 56"/>
                <a:gd name="T13" fmla="*/ 24 h 28"/>
                <a:gd name="T14" fmla="*/ 49 w 5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8">
                  <a:moveTo>
                    <a:pt x="49" y="28"/>
                  </a:moveTo>
                  <a:cubicBezTo>
                    <a:pt x="48" y="28"/>
                    <a:pt x="47" y="28"/>
                    <a:pt x="47" y="2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4" y="18"/>
                    <a:pt x="56" y="21"/>
                    <a:pt x="55" y="24"/>
                  </a:cubicBezTo>
                  <a:cubicBezTo>
                    <a:pt x="54" y="27"/>
                    <a:pt x="51" y="28"/>
                    <a:pt x="4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CFC83A00-5C5E-4EF7-AF6B-8BCE2E5A4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729"/>
              <a:ext cx="96" cy="199"/>
            </a:xfrm>
            <a:custGeom>
              <a:avLst/>
              <a:gdLst>
                <a:gd name="T0" fmla="*/ 65 w 65"/>
                <a:gd name="T1" fmla="*/ 135 h 135"/>
                <a:gd name="T2" fmla="*/ 53 w 65"/>
                <a:gd name="T3" fmla="*/ 135 h 135"/>
                <a:gd name="T4" fmla="*/ 0 w 65"/>
                <a:gd name="T5" fmla="*/ 8 h 135"/>
                <a:gd name="T6" fmla="*/ 9 w 65"/>
                <a:gd name="T7" fmla="*/ 0 h 135"/>
                <a:gd name="T8" fmla="*/ 65 w 65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5">
                  <a:moveTo>
                    <a:pt x="65" y="135"/>
                  </a:moveTo>
                  <a:cubicBezTo>
                    <a:pt x="53" y="135"/>
                    <a:pt x="53" y="135"/>
                    <a:pt x="53" y="135"/>
                  </a:cubicBezTo>
                  <a:cubicBezTo>
                    <a:pt x="53" y="89"/>
                    <a:pt x="35" y="45"/>
                    <a:pt x="0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5" y="39"/>
                    <a:pt x="65" y="86"/>
                    <a:pt x="6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B2044A38-C911-47E4-BDC4-646DC2EA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026"/>
              <a:ext cx="196" cy="18"/>
            </a:xfrm>
            <a:custGeom>
              <a:avLst/>
              <a:gdLst>
                <a:gd name="T0" fmla="*/ 126 w 132"/>
                <a:gd name="T1" fmla="*/ 12 h 12"/>
                <a:gd name="T2" fmla="*/ 6 w 132"/>
                <a:gd name="T3" fmla="*/ 12 h 12"/>
                <a:gd name="T4" fmla="*/ 0 w 132"/>
                <a:gd name="T5" fmla="*/ 6 h 12"/>
                <a:gd name="T6" fmla="*/ 6 w 132"/>
                <a:gd name="T7" fmla="*/ 0 h 12"/>
                <a:gd name="T8" fmla="*/ 126 w 132"/>
                <a:gd name="T9" fmla="*/ 0 h 12"/>
                <a:gd name="T10" fmla="*/ 132 w 132"/>
                <a:gd name="T11" fmla="*/ 6 h 12"/>
                <a:gd name="T12" fmla="*/ 126 w 1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10"/>
                    <a:pt x="129" y="12"/>
                    <a:pt x="1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Rectangle 112">
              <a:extLst>
                <a:ext uri="{FF2B5EF4-FFF2-40B4-BE49-F238E27FC236}">
                  <a16:creationId xmlns:a16="http://schemas.microsoft.com/office/drawing/2014/main" id="{548A4251-38B9-4518-894C-42B4089D6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1813"/>
              <a:ext cx="34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13">
              <a:extLst>
                <a:ext uri="{FF2B5EF4-FFF2-40B4-BE49-F238E27FC236}">
                  <a16:creationId xmlns:a16="http://schemas.microsoft.com/office/drawing/2014/main" id="{0DC0BFFA-A1C9-4520-8B0C-7985F2E74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0" y="1724"/>
              <a:ext cx="426" cy="426"/>
            </a:xfrm>
            <a:custGeom>
              <a:avLst/>
              <a:gdLst>
                <a:gd name="T0" fmla="*/ 137 w 288"/>
                <a:gd name="T1" fmla="*/ 288 h 288"/>
                <a:gd name="T2" fmla="*/ 137 w 288"/>
                <a:gd name="T3" fmla="*/ 288 h 288"/>
                <a:gd name="T4" fmla="*/ 131 w 288"/>
                <a:gd name="T5" fmla="*/ 288 h 288"/>
                <a:gd name="T6" fmla="*/ 0 w 288"/>
                <a:gd name="T7" fmla="*/ 141 h 288"/>
                <a:gd name="T8" fmla="*/ 0 w 288"/>
                <a:gd name="T9" fmla="*/ 139 h 288"/>
                <a:gd name="T10" fmla="*/ 0 w 288"/>
                <a:gd name="T11" fmla="*/ 138 h 288"/>
                <a:gd name="T12" fmla="*/ 0 w 288"/>
                <a:gd name="T13" fmla="*/ 138 h 288"/>
                <a:gd name="T14" fmla="*/ 134 w 288"/>
                <a:gd name="T15" fmla="*/ 1 h 288"/>
                <a:gd name="T16" fmla="*/ 136 w 288"/>
                <a:gd name="T17" fmla="*/ 1 h 288"/>
                <a:gd name="T18" fmla="*/ 138 w 288"/>
                <a:gd name="T19" fmla="*/ 1 h 288"/>
                <a:gd name="T20" fmla="*/ 145 w 288"/>
                <a:gd name="T21" fmla="*/ 0 h 288"/>
                <a:gd name="T22" fmla="*/ 288 w 288"/>
                <a:gd name="T23" fmla="*/ 132 h 288"/>
                <a:gd name="T24" fmla="*/ 288 w 288"/>
                <a:gd name="T25" fmla="*/ 132 h 288"/>
                <a:gd name="T26" fmla="*/ 288 w 288"/>
                <a:gd name="T27" fmla="*/ 139 h 288"/>
                <a:gd name="T28" fmla="*/ 282 w 288"/>
                <a:gd name="T29" fmla="*/ 144 h 288"/>
                <a:gd name="T30" fmla="*/ 88 w 288"/>
                <a:gd name="T31" fmla="*/ 144 h 288"/>
                <a:gd name="T32" fmla="*/ 142 w 288"/>
                <a:gd name="T33" fmla="*/ 279 h 288"/>
                <a:gd name="T34" fmla="*/ 142 w 288"/>
                <a:gd name="T35" fmla="*/ 285 h 288"/>
                <a:gd name="T36" fmla="*/ 137 w 288"/>
                <a:gd name="T37" fmla="*/ 288 h 288"/>
                <a:gd name="T38" fmla="*/ 12 w 288"/>
                <a:gd name="T39" fmla="*/ 144 h 288"/>
                <a:gd name="T40" fmla="*/ 125 w 288"/>
                <a:gd name="T41" fmla="*/ 275 h 288"/>
                <a:gd name="T42" fmla="*/ 77 w 288"/>
                <a:gd name="T43" fmla="*/ 144 h 288"/>
                <a:gd name="T44" fmla="*/ 12 w 288"/>
                <a:gd name="T45" fmla="*/ 144 h 288"/>
                <a:gd name="T46" fmla="*/ 88 w 288"/>
                <a:gd name="T47" fmla="*/ 132 h 288"/>
                <a:gd name="T48" fmla="*/ 276 w 288"/>
                <a:gd name="T49" fmla="*/ 132 h 288"/>
                <a:gd name="T50" fmla="*/ 276 w 288"/>
                <a:gd name="T51" fmla="*/ 132 h 288"/>
                <a:gd name="T52" fmla="*/ 145 w 288"/>
                <a:gd name="T53" fmla="*/ 12 h 288"/>
                <a:gd name="T54" fmla="*/ 139 w 288"/>
                <a:gd name="T55" fmla="*/ 13 h 288"/>
                <a:gd name="T56" fmla="*/ 138 w 288"/>
                <a:gd name="T57" fmla="*/ 13 h 288"/>
                <a:gd name="T58" fmla="*/ 88 w 288"/>
                <a:gd name="T59" fmla="*/ 132 h 288"/>
                <a:gd name="T60" fmla="*/ 13 w 288"/>
                <a:gd name="T61" fmla="*/ 132 h 288"/>
                <a:gd name="T62" fmla="*/ 77 w 288"/>
                <a:gd name="T63" fmla="*/ 132 h 288"/>
                <a:gd name="T64" fmla="*/ 121 w 288"/>
                <a:gd name="T65" fmla="*/ 14 h 288"/>
                <a:gd name="T66" fmla="*/ 13 w 288"/>
                <a:gd name="T67" fmla="*/ 13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8" h="288">
                  <a:moveTo>
                    <a:pt x="137" y="288"/>
                  </a:moveTo>
                  <a:cubicBezTo>
                    <a:pt x="137" y="288"/>
                    <a:pt x="137" y="288"/>
                    <a:pt x="137" y="28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58" y="282"/>
                    <a:pt x="0" y="217"/>
                    <a:pt x="0" y="141"/>
                  </a:cubicBezTo>
                  <a:cubicBezTo>
                    <a:pt x="0" y="140"/>
                    <a:pt x="0" y="140"/>
                    <a:pt x="0" y="13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64"/>
                    <a:pt x="59" y="6"/>
                    <a:pt x="134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8" y="1"/>
                  </a:cubicBezTo>
                  <a:cubicBezTo>
                    <a:pt x="140" y="1"/>
                    <a:pt x="143" y="0"/>
                    <a:pt x="145" y="0"/>
                  </a:cubicBezTo>
                  <a:cubicBezTo>
                    <a:pt x="220" y="0"/>
                    <a:pt x="282" y="57"/>
                    <a:pt x="288" y="132"/>
                  </a:cubicBezTo>
                  <a:cubicBezTo>
                    <a:pt x="288" y="132"/>
                    <a:pt x="288" y="132"/>
                    <a:pt x="288" y="132"/>
                  </a:cubicBezTo>
                  <a:cubicBezTo>
                    <a:pt x="288" y="139"/>
                    <a:pt x="288" y="139"/>
                    <a:pt x="288" y="139"/>
                  </a:cubicBezTo>
                  <a:cubicBezTo>
                    <a:pt x="288" y="142"/>
                    <a:pt x="285" y="144"/>
                    <a:pt x="282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90" y="188"/>
                    <a:pt x="108" y="234"/>
                    <a:pt x="142" y="279"/>
                  </a:cubicBezTo>
                  <a:cubicBezTo>
                    <a:pt x="143" y="281"/>
                    <a:pt x="144" y="283"/>
                    <a:pt x="142" y="285"/>
                  </a:cubicBezTo>
                  <a:cubicBezTo>
                    <a:pt x="141" y="287"/>
                    <a:pt x="139" y="288"/>
                    <a:pt x="137" y="288"/>
                  </a:cubicBezTo>
                  <a:close/>
                  <a:moveTo>
                    <a:pt x="12" y="144"/>
                  </a:moveTo>
                  <a:cubicBezTo>
                    <a:pt x="14" y="210"/>
                    <a:pt x="62" y="266"/>
                    <a:pt x="125" y="275"/>
                  </a:cubicBezTo>
                  <a:cubicBezTo>
                    <a:pt x="95" y="232"/>
                    <a:pt x="79" y="187"/>
                    <a:pt x="77" y="144"/>
                  </a:cubicBezTo>
                  <a:lnTo>
                    <a:pt x="12" y="144"/>
                  </a:lnTo>
                  <a:close/>
                  <a:moveTo>
                    <a:pt x="88" y="132"/>
                  </a:moveTo>
                  <a:cubicBezTo>
                    <a:pt x="276" y="132"/>
                    <a:pt x="276" y="132"/>
                    <a:pt x="276" y="132"/>
                  </a:cubicBezTo>
                  <a:cubicBezTo>
                    <a:pt x="276" y="132"/>
                    <a:pt x="276" y="132"/>
                    <a:pt x="276" y="132"/>
                  </a:cubicBezTo>
                  <a:cubicBezTo>
                    <a:pt x="270" y="64"/>
                    <a:pt x="214" y="12"/>
                    <a:pt x="145" y="12"/>
                  </a:cubicBezTo>
                  <a:cubicBezTo>
                    <a:pt x="143" y="12"/>
                    <a:pt x="141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06" y="49"/>
                    <a:pt x="89" y="89"/>
                    <a:pt x="88" y="132"/>
                  </a:cubicBezTo>
                  <a:close/>
                  <a:moveTo>
                    <a:pt x="13" y="132"/>
                  </a:moveTo>
                  <a:cubicBezTo>
                    <a:pt x="77" y="132"/>
                    <a:pt x="77" y="132"/>
                    <a:pt x="77" y="132"/>
                  </a:cubicBezTo>
                  <a:cubicBezTo>
                    <a:pt x="78" y="90"/>
                    <a:pt x="92" y="50"/>
                    <a:pt x="121" y="14"/>
                  </a:cubicBezTo>
                  <a:cubicBezTo>
                    <a:pt x="61" y="24"/>
                    <a:pt x="17" y="72"/>
                    <a:pt x="1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9E1793-A8B6-423B-88EA-8A54269406D4}"/>
              </a:ext>
            </a:extLst>
          </p:cNvPr>
          <p:cNvGrpSpPr/>
          <p:nvPr/>
        </p:nvGrpSpPr>
        <p:grpSpPr>
          <a:xfrm>
            <a:off x="602125" y="2279342"/>
            <a:ext cx="1106095" cy="1062773"/>
            <a:chOff x="5327650" y="223838"/>
            <a:chExt cx="608013" cy="584200"/>
          </a:xfrm>
          <a:solidFill>
            <a:schemeClr val="tx1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0A3BEE7-8479-4629-AE67-6CE7E509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223838"/>
              <a:ext cx="608013" cy="384175"/>
            </a:xfrm>
            <a:custGeom>
              <a:avLst/>
              <a:gdLst>
                <a:gd name="T0" fmla="*/ 86 w 92"/>
                <a:gd name="T1" fmla="*/ 21 h 58"/>
                <a:gd name="T2" fmla="*/ 71 w 92"/>
                <a:gd name="T3" fmla="*/ 15 h 58"/>
                <a:gd name="T4" fmla="*/ 46 w 92"/>
                <a:gd name="T5" fmla="*/ 0 h 58"/>
                <a:gd name="T6" fmla="*/ 18 w 92"/>
                <a:gd name="T7" fmla="*/ 25 h 58"/>
                <a:gd name="T8" fmla="*/ 6 w 92"/>
                <a:gd name="T9" fmla="*/ 29 h 58"/>
                <a:gd name="T10" fmla="*/ 0 w 92"/>
                <a:gd name="T11" fmla="*/ 41 h 58"/>
                <a:gd name="T12" fmla="*/ 4 w 92"/>
                <a:gd name="T13" fmla="*/ 53 h 58"/>
                <a:gd name="T14" fmla="*/ 17 w 92"/>
                <a:gd name="T15" fmla="*/ 58 h 58"/>
                <a:gd name="T16" fmla="*/ 17 w 92"/>
                <a:gd name="T17" fmla="*/ 58 h 58"/>
                <a:gd name="T18" fmla="*/ 19 w 92"/>
                <a:gd name="T19" fmla="*/ 56 h 58"/>
                <a:gd name="T20" fmla="*/ 17 w 92"/>
                <a:gd name="T21" fmla="*/ 54 h 58"/>
                <a:gd name="T22" fmla="*/ 17 w 92"/>
                <a:gd name="T23" fmla="*/ 54 h 58"/>
                <a:gd name="T24" fmla="*/ 7 w 92"/>
                <a:gd name="T25" fmla="*/ 50 h 58"/>
                <a:gd name="T26" fmla="*/ 4 w 92"/>
                <a:gd name="T27" fmla="*/ 41 h 58"/>
                <a:gd name="T28" fmla="*/ 9 w 92"/>
                <a:gd name="T29" fmla="*/ 32 h 58"/>
                <a:gd name="T30" fmla="*/ 19 w 92"/>
                <a:gd name="T31" fmla="*/ 29 h 58"/>
                <a:gd name="T32" fmla="*/ 21 w 92"/>
                <a:gd name="T33" fmla="*/ 29 h 58"/>
                <a:gd name="T34" fmla="*/ 21 w 92"/>
                <a:gd name="T35" fmla="*/ 27 h 58"/>
                <a:gd name="T36" fmla="*/ 46 w 92"/>
                <a:gd name="T37" fmla="*/ 4 h 58"/>
                <a:gd name="T38" fmla="*/ 68 w 92"/>
                <a:gd name="T39" fmla="*/ 18 h 58"/>
                <a:gd name="T40" fmla="*/ 70 w 92"/>
                <a:gd name="T41" fmla="*/ 19 h 58"/>
                <a:gd name="T42" fmla="*/ 83 w 92"/>
                <a:gd name="T43" fmla="*/ 24 h 58"/>
                <a:gd name="T44" fmla="*/ 88 w 92"/>
                <a:gd name="T45" fmla="*/ 36 h 58"/>
                <a:gd name="T46" fmla="*/ 73 w 92"/>
                <a:gd name="T47" fmla="*/ 54 h 58"/>
                <a:gd name="T48" fmla="*/ 71 w 92"/>
                <a:gd name="T49" fmla="*/ 56 h 58"/>
                <a:gd name="T50" fmla="*/ 73 w 92"/>
                <a:gd name="T51" fmla="*/ 58 h 58"/>
                <a:gd name="T52" fmla="*/ 92 w 92"/>
                <a:gd name="T53" fmla="*/ 36 h 58"/>
                <a:gd name="T54" fmla="*/ 86 w 92"/>
                <a:gd name="T5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58">
                  <a:moveTo>
                    <a:pt x="86" y="21"/>
                  </a:moveTo>
                  <a:cubicBezTo>
                    <a:pt x="82" y="18"/>
                    <a:pt x="77" y="15"/>
                    <a:pt x="71" y="15"/>
                  </a:cubicBezTo>
                  <a:cubicBezTo>
                    <a:pt x="66" y="6"/>
                    <a:pt x="57" y="0"/>
                    <a:pt x="46" y="0"/>
                  </a:cubicBezTo>
                  <a:cubicBezTo>
                    <a:pt x="32" y="0"/>
                    <a:pt x="19" y="11"/>
                    <a:pt x="18" y="25"/>
                  </a:cubicBezTo>
                  <a:cubicBezTo>
                    <a:pt x="13" y="25"/>
                    <a:pt x="9" y="26"/>
                    <a:pt x="6" y="29"/>
                  </a:cubicBezTo>
                  <a:cubicBezTo>
                    <a:pt x="2" y="32"/>
                    <a:pt x="0" y="36"/>
                    <a:pt x="0" y="41"/>
                  </a:cubicBezTo>
                  <a:cubicBezTo>
                    <a:pt x="0" y="46"/>
                    <a:pt x="1" y="50"/>
                    <a:pt x="4" y="53"/>
                  </a:cubicBezTo>
                  <a:cubicBezTo>
                    <a:pt x="9" y="57"/>
                    <a:pt x="16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9" y="57"/>
                    <a:pt x="19" y="56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3"/>
                    <a:pt x="11" y="54"/>
                    <a:pt x="7" y="50"/>
                  </a:cubicBezTo>
                  <a:cubicBezTo>
                    <a:pt x="5" y="48"/>
                    <a:pt x="4" y="45"/>
                    <a:pt x="4" y="41"/>
                  </a:cubicBezTo>
                  <a:cubicBezTo>
                    <a:pt x="4" y="37"/>
                    <a:pt x="6" y="34"/>
                    <a:pt x="9" y="32"/>
                  </a:cubicBezTo>
                  <a:cubicBezTo>
                    <a:pt x="11" y="29"/>
                    <a:pt x="15" y="28"/>
                    <a:pt x="19" y="29"/>
                  </a:cubicBezTo>
                  <a:cubicBezTo>
                    <a:pt x="19" y="29"/>
                    <a:pt x="20" y="29"/>
                    <a:pt x="21" y="29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2" y="14"/>
                    <a:pt x="33" y="4"/>
                    <a:pt x="46" y="4"/>
                  </a:cubicBezTo>
                  <a:cubicBezTo>
                    <a:pt x="56" y="4"/>
                    <a:pt x="64" y="10"/>
                    <a:pt x="68" y="18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19"/>
                    <a:pt x="79" y="21"/>
                    <a:pt x="83" y="24"/>
                  </a:cubicBezTo>
                  <a:cubicBezTo>
                    <a:pt x="86" y="27"/>
                    <a:pt x="88" y="32"/>
                    <a:pt x="88" y="36"/>
                  </a:cubicBezTo>
                  <a:cubicBezTo>
                    <a:pt x="88" y="51"/>
                    <a:pt x="73" y="53"/>
                    <a:pt x="73" y="54"/>
                  </a:cubicBezTo>
                  <a:cubicBezTo>
                    <a:pt x="71" y="54"/>
                    <a:pt x="71" y="55"/>
                    <a:pt x="71" y="56"/>
                  </a:cubicBezTo>
                  <a:cubicBezTo>
                    <a:pt x="71" y="57"/>
                    <a:pt x="72" y="58"/>
                    <a:pt x="73" y="58"/>
                  </a:cubicBezTo>
                  <a:cubicBezTo>
                    <a:pt x="73" y="58"/>
                    <a:pt x="92" y="55"/>
                    <a:pt x="92" y="36"/>
                  </a:cubicBezTo>
                  <a:cubicBezTo>
                    <a:pt x="92" y="31"/>
                    <a:pt x="90" y="25"/>
                    <a:pt x="8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D24F06-0CC3-4D1C-B337-F8CA7B01B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542925"/>
              <a:ext cx="184150" cy="265113"/>
            </a:xfrm>
            <a:custGeom>
              <a:avLst/>
              <a:gdLst>
                <a:gd name="T0" fmla="*/ 25 w 28"/>
                <a:gd name="T1" fmla="*/ 25 h 40"/>
                <a:gd name="T2" fmla="*/ 16 w 28"/>
                <a:gd name="T3" fmla="*/ 33 h 40"/>
                <a:gd name="T4" fmla="*/ 16 w 28"/>
                <a:gd name="T5" fmla="*/ 2 h 40"/>
                <a:gd name="T6" fmla="*/ 14 w 28"/>
                <a:gd name="T7" fmla="*/ 0 h 40"/>
                <a:gd name="T8" fmla="*/ 12 w 28"/>
                <a:gd name="T9" fmla="*/ 2 h 40"/>
                <a:gd name="T10" fmla="*/ 12 w 28"/>
                <a:gd name="T11" fmla="*/ 33 h 40"/>
                <a:gd name="T12" fmla="*/ 3 w 28"/>
                <a:gd name="T13" fmla="*/ 25 h 40"/>
                <a:gd name="T14" fmla="*/ 1 w 28"/>
                <a:gd name="T15" fmla="*/ 25 h 40"/>
                <a:gd name="T16" fmla="*/ 1 w 28"/>
                <a:gd name="T17" fmla="*/ 27 h 40"/>
                <a:gd name="T18" fmla="*/ 13 w 28"/>
                <a:gd name="T19" fmla="*/ 39 h 40"/>
                <a:gd name="T20" fmla="*/ 13 w 28"/>
                <a:gd name="T21" fmla="*/ 40 h 40"/>
                <a:gd name="T22" fmla="*/ 14 w 28"/>
                <a:gd name="T23" fmla="*/ 40 h 40"/>
                <a:gd name="T24" fmla="*/ 15 w 28"/>
                <a:gd name="T25" fmla="*/ 40 h 40"/>
                <a:gd name="T26" fmla="*/ 15 w 28"/>
                <a:gd name="T27" fmla="*/ 39 h 40"/>
                <a:gd name="T28" fmla="*/ 27 w 28"/>
                <a:gd name="T29" fmla="*/ 27 h 40"/>
                <a:gd name="T30" fmla="*/ 27 w 28"/>
                <a:gd name="T31" fmla="*/ 25 h 40"/>
                <a:gd name="T32" fmla="*/ 25 w 28"/>
                <a:gd name="T3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0">
                  <a:moveTo>
                    <a:pt x="25" y="25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1" y="24"/>
                    <a:pt x="1" y="25"/>
                  </a:cubicBezTo>
                  <a:cubicBezTo>
                    <a:pt x="0" y="25"/>
                    <a:pt x="0" y="27"/>
                    <a:pt x="1" y="2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5"/>
                    <a:pt x="27" y="25"/>
                  </a:cubicBezTo>
                  <a:cubicBezTo>
                    <a:pt x="27" y="24"/>
                    <a:pt x="25" y="24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2F781FE-601B-4B66-BB49-778BD4F5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449263"/>
              <a:ext cx="185738" cy="292100"/>
            </a:xfrm>
            <a:custGeom>
              <a:avLst/>
              <a:gdLst>
                <a:gd name="T0" fmla="*/ 27 w 28"/>
                <a:gd name="T1" fmla="*/ 13 h 44"/>
                <a:gd name="T2" fmla="*/ 15 w 28"/>
                <a:gd name="T3" fmla="*/ 1 h 44"/>
                <a:gd name="T4" fmla="*/ 15 w 28"/>
                <a:gd name="T5" fmla="*/ 0 h 44"/>
                <a:gd name="T6" fmla="*/ 13 w 28"/>
                <a:gd name="T7" fmla="*/ 0 h 44"/>
                <a:gd name="T8" fmla="*/ 13 w 28"/>
                <a:gd name="T9" fmla="*/ 1 h 44"/>
                <a:gd name="T10" fmla="*/ 1 w 28"/>
                <a:gd name="T11" fmla="*/ 13 h 44"/>
                <a:gd name="T12" fmla="*/ 1 w 28"/>
                <a:gd name="T13" fmla="*/ 15 h 44"/>
                <a:gd name="T14" fmla="*/ 3 w 28"/>
                <a:gd name="T15" fmla="*/ 15 h 44"/>
                <a:gd name="T16" fmla="*/ 12 w 28"/>
                <a:gd name="T17" fmla="*/ 7 h 44"/>
                <a:gd name="T18" fmla="*/ 12 w 28"/>
                <a:gd name="T19" fmla="*/ 42 h 44"/>
                <a:gd name="T20" fmla="*/ 14 w 28"/>
                <a:gd name="T21" fmla="*/ 44 h 44"/>
                <a:gd name="T22" fmla="*/ 16 w 28"/>
                <a:gd name="T23" fmla="*/ 42 h 44"/>
                <a:gd name="T24" fmla="*/ 16 w 28"/>
                <a:gd name="T25" fmla="*/ 7 h 44"/>
                <a:gd name="T26" fmla="*/ 25 w 28"/>
                <a:gd name="T27" fmla="*/ 15 h 44"/>
                <a:gd name="T28" fmla="*/ 26 w 28"/>
                <a:gd name="T29" fmla="*/ 16 h 44"/>
                <a:gd name="T30" fmla="*/ 27 w 28"/>
                <a:gd name="T31" fmla="*/ 15 h 44"/>
                <a:gd name="T32" fmla="*/ 27 w 28"/>
                <a:gd name="T3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4">
                  <a:moveTo>
                    <a:pt x="27" y="13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5"/>
                    <a:pt x="1" y="15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3"/>
                    <a:pt x="13" y="44"/>
                    <a:pt x="14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8" y="15"/>
                    <a:pt x="28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268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Accenture’s ServiceNoW Practice</a:t>
            </a:r>
            <a:endParaRPr lang="en-US" dirty="0"/>
          </a:p>
        </p:txBody>
      </p:sp>
      <p:sp>
        <p:nvSpPr>
          <p:cNvPr id="121" name="Content Placeholder 120"/>
          <p:cNvSpPr>
            <a:spLocks noGrp="1"/>
          </p:cNvSpPr>
          <p:nvPr>
            <p:ph sz="quarter" idx="19"/>
          </p:nvPr>
        </p:nvSpPr>
        <p:spPr>
          <a:xfrm>
            <a:off x="375853" y="739775"/>
            <a:ext cx="11429999" cy="381000"/>
          </a:xfrm>
        </p:spPr>
        <p:txBody>
          <a:bodyPr/>
          <a:lstStyle/>
          <a:p>
            <a:r>
              <a:rPr lang="en-US" sz="2400" dirty="0"/>
              <a:t>…by the numbers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5425" y="2130853"/>
            <a:ext cx="2128716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8E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5,000+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9734" y="2015943"/>
            <a:ext cx="2393388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D7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175+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Global 200 Customers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Global 2000 Customers Supported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9782" y="3379511"/>
            <a:ext cx="1889886" cy="634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D7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9.7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YTD CSAT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Calendar Year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" y="4048613"/>
            <a:ext cx="2879109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7,000+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Students Trained on ServiceNow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250 Classes delivered in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1853" y="5311883"/>
            <a:ext cx="2069980" cy="634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6,380+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Share Downloads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Average 5-star rating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5600" y="1990108"/>
            <a:ext cx="2141723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1,850+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&amp; ITSM Certifications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873" y="2273251"/>
            <a:ext cx="2646735" cy="1043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8E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2,250+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Skilled Resources Globally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081" y="2952578"/>
            <a:ext cx="2364584" cy="63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1,200+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Initial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Implementations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15253" y="4228137"/>
            <a:ext cx="3132222" cy="1301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Forrester ITSM Leader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Only Dedicated ServiceNow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Services Partner in the Leader Wave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11097" y="5019077"/>
            <a:ext cx="3669355" cy="1067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HfS Winners Circle, Blueprint for ServiceNow Service Assessment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88059" y="5033181"/>
            <a:ext cx="2039527" cy="104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D7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3x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ServiceNow Federal Partner of the Year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1789" y="5136272"/>
            <a:ext cx="1829011" cy="1185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8E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2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ServiceNow Store Apps Legal &amp; Security</a:t>
            </a:r>
          </a:p>
        </p:txBody>
      </p:sp>
      <p:sp>
        <p:nvSpPr>
          <p:cNvPr id="14" name="Freeform 31"/>
          <p:cNvSpPr>
            <a:spLocks noEditPoints="1"/>
          </p:cNvSpPr>
          <p:nvPr/>
        </p:nvSpPr>
        <p:spPr bwMode="auto">
          <a:xfrm>
            <a:off x="6448040" y="2880902"/>
            <a:ext cx="1152435" cy="1156927"/>
          </a:xfrm>
          <a:custGeom>
            <a:avLst/>
            <a:gdLst>
              <a:gd name="T0" fmla="*/ 470 w 490"/>
              <a:gd name="T1" fmla="*/ 267 h 491"/>
              <a:gd name="T2" fmla="*/ 470 w 490"/>
              <a:gd name="T3" fmla="*/ 225 h 491"/>
              <a:gd name="T4" fmla="*/ 490 w 490"/>
              <a:gd name="T5" fmla="*/ 219 h 491"/>
              <a:gd name="T6" fmla="*/ 470 w 490"/>
              <a:gd name="T7" fmla="*/ 146 h 491"/>
              <a:gd name="T8" fmla="*/ 450 w 490"/>
              <a:gd name="T9" fmla="*/ 151 h 491"/>
              <a:gd name="T10" fmla="*/ 429 w 490"/>
              <a:gd name="T11" fmla="*/ 115 h 491"/>
              <a:gd name="T12" fmla="*/ 444 w 490"/>
              <a:gd name="T13" fmla="*/ 100 h 491"/>
              <a:gd name="T14" fmla="*/ 390 w 490"/>
              <a:gd name="T15" fmla="*/ 47 h 491"/>
              <a:gd name="T16" fmla="*/ 375 w 490"/>
              <a:gd name="T17" fmla="*/ 61 h 491"/>
              <a:gd name="T18" fmla="*/ 339 w 490"/>
              <a:gd name="T19" fmla="*/ 40 h 491"/>
              <a:gd name="T20" fmla="*/ 345 w 490"/>
              <a:gd name="T21" fmla="*/ 20 h 491"/>
              <a:gd name="T22" fmla="*/ 271 w 490"/>
              <a:gd name="T23" fmla="*/ 0 h 491"/>
              <a:gd name="T24" fmla="*/ 266 w 490"/>
              <a:gd name="T25" fmla="*/ 21 h 491"/>
              <a:gd name="T26" fmla="*/ 224 w 490"/>
              <a:gd name="T27" fmla="*/ 21 h 491"/>
              <a:gd name="T28" fmla="*/ 218 w 490"/>
              <a:gd name="T29" fmla="*/ 0 h 491"/>
              <a:gd name="T30" fmla="*/ 145 w 490"/>
              <a:gd name="T31" fmla="*/ 20 h 491"/>
              <a:gd name="T32" fmla="*/ 151 w 490"/>
              <a:gd name="T33" fmla="*/ 40 h 491"/>
              <a:gd name="T34" fmla="*/ 114 w 490"/>
              <a:gd name="T35" fmla="*/ 61 h 491"/>
              <a:gd name="T36" fmla="*/ 99 w 490"/>
              <a:gd name="T37" fmla="*/ 46 h 491"/>
              <a:gd name="T38" fmla="*/ 46 w 490"/>
              <a:gd name="T39" fmla="*/ 100 h 491"/>
              <a:gd name="T40" fmla="*/ 61 w 490"/>
              <a:gd name="T41" fmla="*/ 115 h 491"/>
              <a:gd name="T42" fmla="*/ 40 w 490"/>
              <a:gd name="T43" fmla="*/ 151 h 491"/>
              <a:gd name="T44" fmla="*/ 19 w 490"/>
              <a:gd name="T45" fmla="*/ 146 h 491"/>
              <a:gd name="T46" fmla="*/ 0 w 490"/>
              <a:gd name="T47" fmla="*/ 219 h 491"/>
              <a:gd name="T48" fmla="*/ 20 w 490"/>
              <a:gd name="T49" fmla="*/ 224 h 491"/>
              <a:gd name="T50" fmla="*/ 20 w 490"/>
              <a:gd name="T51" fmla="*/ 266 h 491"/>
              <a:gd name="T52" fmla="*/ 0 w 490"/>
              <a:gd name="T53" fmla="*/ 272 h 491"/>
              <a:gd name="T54" fmla="*/ 19 w 490"/>
              <a:gd name="T55" fmla="*/ 345 h 491"/>
              <a:gd name="T56" fmla="*/ 39 w 490"/>
              <a:gd name="T57" fmla="*/ 340 h 491"/>
              <a:gd name="T58" fmla="*/ 60 w 490"/>
              <a:gd name="T59" fmla="*/ 376 h 491"/>
              <a:gd name="T60" fmla="*/ 46 w 490"/>
              <a:gd name="T61" fmla="*/ 391 h 491"/>
              <a:gd name="T62" fmla="*/ 99 w 490"/>
              <a:gd name="T63" fmla="*/ 445 h 491"/>
              <a:gd name="T64" fmla="*/ 114 w 490"/>
              <a:gd name="T65" fmla="*/ 430 h 491"/>
              <a:gd name="T66" fmla="*/ 150 w 490"/>
              <a:gd name="T67" fmla="*/ 451 h 491"/>
              <a:gd name="T68" fmla="*/ 145 w 490"/>
              <a:gd name="T69" fmla="*/ 471 h 491"/>
              <a:gd name="T70" fmla="*/ 218 w 490"/>
              <a:gd name="T71" fmla="*/ 491 h 491"/>
              <a:gd name="T72" fmla="*/ 224 w 490"/>
              <a:gd name="T73" fmla="*/ 470 h 491"/>
              <a:gd name="T74" fmla="*/ 266 w 490"/>
              <a:gd name="T75" fmla="*/ 470 h 491"/>
              <a:gd name="T76" fmla="*/ 271 w 490"/>
              <a:gd name="T77" fmla="*/ 491 h 491"/>
              <a:gd name="T78" fmla="*/ 344 w 490"/>
              <a:gd name="T79" fmla="*/ 471 h 491"/>
              <a:gd name="T80" fmla="*/ 339 w 490"/>
              <a:gd name="T81" fmla="*/ 451 h 491"/>
              <a:gd name="T82" fmla="*/ 375 w 490"/>
              <a:gd name="T83" fmla="*/ 430 h 491"/>
              <a:gd name="T84" fmla="*/ 390 w 490"/>
              <a:gd name="T85" fmla="*/ 445 h 491"/>
              <a:gd name="T86" fmla="*/ 444 w 490"/>
              <a:gd name="T87" fmla="*/ 391 h 491"/>
              <a:gd name="T88" fmla="*/ 429 w 490"/>
              <a:gd name="T89" fmla="*/ 376 h 491"/>
              <a:gd name="T90" fmla="*/ 450 w 490"/>
              <a:gd name="T91" fmla="*/ 340 h 491"/>
              <a:gd name="T92" fmla="*/ 470 w 490"/>
              <a:gd name="T93" fmla="*/ 345 h 491"/>
              <a:gd name="T94" fmla="*/ 490 w 490"/>
              <a:gd name="T95" fmla="*/ 272 h 491"/>
              <a:gd name="T96" fmla="*/ 470 w 490"/>
              <a:gd name="T97" fmla="*/ 267 h 491"/>
              <a:gd name="T98" fmla="*/ 245 w 490"/>
              <a:gd name="T99" fmla="*/ 426 h 491"/>
              <a:gd name="T100" fmla="*/ 65 w 490"/>
              <a:gd name="T101" fmla="*/ 246 h 491"/>
              <a:gd name="T102" fmla="*/ 245 w 490"/>
              <a:gd name="T103" fmla="*/ 65 h 491"/>
              <a:gd name="T104" fmla="*/ 425 w 490"/>
              <a:gd name="T105" fmla="*/ 246 h 491"/>
              <a:gd name="T106" fmla="*/ 245 w 490"/>
              <a:gd name="T107" fmla="*/ 426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0" h="491">
                <a:moveTo>
                  <a:pt x="470" y="267"/>
                </a:moveTo>
                <a:cubicBezTo>
                  <a:pt x="471" y="253"/>
                  <a:pt x="471" y="239"/>
                  <a:pt x="470" y="225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70" y="146"/>
                  <a:pt x="470" y="146"/>
                  <a:pt x="470" y="146"/>
                </a:cubicBezTo>
                <a:cubicBezTo>
                  <a:pt x="450" y="151"/>
                  <a:pt x="450" y="151"/>
                  <a:pt x="450" y="151"/>
                </a:cubicBezTo>
                <a:cubicBezTo>
                  <a:pt x="444" y="139"/>
                  <a:pt x="437" y="126"/>
                  <a:pt x="429" y="115"/>
                </a:cubicBezTo>
                <a:cubicBezTo>
                  <a:pt x="444" y="100"/>
                  <a:pt x="444" y="100"/>
                  <a:pt x="444" y="100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64" y="53"/>
                  <a:pt x="352" y="46"/>
                  <a:pt x="339" y="40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271" y="0"/>
                  <a:pt x="271" y="0"/>
                  <a:pt x="271" y="0"/>
                </a:cubicBezTo>
                <a:cubicBezTo>
                  <a:pt x="266" y="21"/>
                  <a:pt x="266" y="21"/>
                  <a:pt x="266" y="21"/>
                </a:cubicBezTo>
                <a:cubicBezTo>
                  <a:pt x="252" y="19"/>
                  <a:pt x="238" y="19"/>
                  <a:pt x="224" y="21"/>
                </a:cubicBezTo>
                <a:cubicBezTo>
                  <a:pt x="218" y="0"/>
                  <a:pt x="218" y="0"/>
                  <a:pt x="218" y="0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38" y="46"/>
                  <a:pt x="126" y="53"/>
                  <a:pt x="114" y="61"/>
                </a:cubicBezTo>
                <a:cubicBezTo>
                  <a:pt x="99" y="46"/>
                  <a:pt x="99" y="46"/>
                  <a:pt x="99" y="46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52" y="126"/>
                  <a:pt x="45" y="138"/>
                  <a:pt x="40" y="151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0" y="219"/>
                  <a:pt x="0" y="219"/>
                  <a:pt x="0" y="219"/>
                </a:cubicBezTo>
                <a:cubicBezTo>
                  <a:pt x="20" y="224"/>
                  <a:pt x="20" y="224"/>
                  <a:pt x="20" y="224"/>
                </a:cubicBezTo>
                <a:cubicBezTo>
                  <a:pt x="19" y="238"/>
                  <a:pt x="19" y="252"/>
                  <a:pt x="20" y="266"/>
                </a:cubicBezTo>
                <a:cubicBezTo>
                  <a:pt x="0" y="272"/>
                  <a:pt x="0" y="272"/>
                  <a:pt x="0" y="272"/>
                </a:cubicBezTo>
                <a:cubicBezTo>
                  <a:pt x="19" y="345"/>
                  <a:pt x="19" y="345"/>
                  <a:pt x="19" y="345"/>
                </a:cubicBezTo>
                <a:cubicBezTo>
                  <a:pt x="39" y="340"/>
                  <a:pt x="39" y="340"/>
                  <a:pt x="39" y="340"/>
                </a:cubicBezTo>
                <a:cubicBezTo>
                  <a:pt x="45" y="353"/>
                  <a:pt x="52" y="365"/>
                  <a:pt x="60" y="376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14" y="430"/>
                  <a:pt x="114" y="430"/>
                  <a:pt x="114" y="430"/>
                </a:cubicBezTo>
                <a:cubicBezTo>
                  <a:pt x="125" y="438"/>
                  <a:pt x="138" y="445"/>
                  <a:pt x="150" y="451"/>
                </a:cubicBezTo>
                <a:cubicBezTo>
                  <a:pt x="145" y="471"/>
                  <a:pt x="145" y="471"/>
                  <a:pt x="145" y="471"/>
                </a:cubicBezTo>
                <a:cubicBezTo>
                  <a:pt x="218" y="491"/>
                  <a:pt x="218" y="491"/>
                  <a:pt x="218" y="491"/>
                </a:cubicBezTo>
                <a:cubicBezTo>
                  <a:pt x="224" y="470"/>
                  <a:pt x="224" y="470"/>
                  <a:pt x="224" y="470"/>
                </a:cubicBezTo>
                <a:cubicBezTo>
                  <a:pt x="237" y="472"/>
                  <a:pt x="251" y="472"/>
                  <a:pt x="266" y="470"/>
                </a:cubicBezTo>
                <a:cubicBezTo>
                  <a:pt x="271" y="491"/>
                  <a:pt x="271" y="491"/>
                  <a:pt x="271" y="491"/>
                </a:cubicBezTo>
                <a:cubicBezTo>
                  <a:pt x="344" y="471"/>
                  <a:pt x="344" y="471"/>
                  <a:pt x="344" y="471"/>
                </a:cubicBezTo>
                <a:cubicBezTo>
                  <a:pt x="339" y="451"/>
                  <a:pt x="339" y="451"/>
                  <a:pt x="339" y="451"/>
                </a:cubicBezTo>
                <a:cubicBezTo>
                  <a:pt x="352" y="445"/>
                  <a:pt x="364" y="438"/>
                  <a:pt x="375" y="430"/>
                </a:cubicBezTo>
                <a:cubicBezTo>
                  <a:pt x="390" y="445"/>
                  <a:pt x="390" y="445"/>
                  <a:pt x="390" y="445"/>
                </a:cubicBezTo>
                <a:cubicBezTo>
                  <a:pt x="444" y="391"/>
                  <a:pt x="444" y="391"/>
                  <a:pt x="444" y="391"/>
                </a:cubicBezTo>
                <a:cubicBezTo>
                  <a:pt x="429" y="376"/>
                  <a:pt x="429" y="376"/>
                  <a:pt x="429" y="376"/>
                </a:cubicBezTo>
                <a:cubicBezTo>
                  <a:pt x="437" y="365"/>
                  <a:pt x="444" y="353"/>
                  <a:pt x="450" y="340"/>
                </a:cubicBezTo>
                <a:cubicBezTo>
                  <a:pt x="470" y="345"/>
                  <a:pt x="470" y="345"/>
                  <a:pt x="470" y="345"/>
                </a:cubicBezTo>
                <a:cubicBezTo>
                  <a:pt x="490" y="272"/>
                  <a:pt x="490" y="272"/>
                  <a:pt x="490" y="272"/>
                </a:cubicBezTo>
                <a:lnTo>
                  <a:pt x="470" y="267"/>
                </a:lnTo>
                <a:close/>
                <a:moveTo>
                  <a:pt x="245" y="426"/>
                </a:moveTo>
                <a:cubicBezTo>
                  <a:pt x="145" y="426"/>
                  <a:pt x="65" y="345"/>
                  <a:pt x="65" y="246"/>
                </a:cubicBezTo>
                <a:cubicBezTo>
                  <a:pt x="65" y="146"/>
                  <a:pt x="145" y="65"/>
                  <a:pt x="245" y="65"/>
                </a:cubicBezTo>
                <a:cubicBezTo>
                  <a:pt x="344" y="65"/>
                  <a:pt x="425" y="146"/>
                  <a:pt x="425" y="246"/>
                </a:cubicBezTo>
                <a:cubicBezTo>
                  <a:pt x="425" y="345"/>
                  <a:pt x="344" y="426"/>
                  <a:pt x="245" y="4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4883380" y="4372552"/>
            <a:ext cx="750318" cy="759303"/>
          </a:xfrm>
          <a:custGeom>
            <a:avLst/>
            <a:gdLst>
              <a:gd name="T0" fmla="*/ 301 w 319"/>
              <a:gd name="T1" fmla="*/ 162 h 322"/>
              <a:gd name="T2" fmla="*/ 319 w 319"/>
              <a:gd name="T3" fmla="*/ 143 h 322"/>
              <a:gd name="T4" fmla="*/ 316 w 319"/>
              <a:gd name="T5" fmla="*/ 126 h 322"/>
              <a:gd name="T6" fmla="*/ 293 w 319"/>
              <a:gd name="T7" fmla="*/ 114 h 322"/>
              <a:gd name="T8" fmla="*/ 304 w 319"/>
              <a:gd name="T9" fmla="*/ 89 h 322"/>
              <a:gd name="T10" fmla="*/ 295 w 319"/>
              <a:gd name="T11" fmla="*/ 74 h 322"/>
              <a:gd name="T12" fmla="*/ 269 w 319"/>
              <a:gd name="T13" fmla="*/ 71 h 322"/>
              <a:gd name="T14" fmla="*/ 270 w 319"/>
              <a:gd name="T15" fmla="*/ 44 h 322"/>
              <a:gd name="T16" fmla="*/ 257 w 319"/>
              <a:gd name="T17" fmla="*/ 33 h 322"/>
              <a:gd name="T18" fmla="*/ 231 w 319"/>
              <a:gd name="T19" fmla="*/ 39 h 322"/>
              <a:gd name="T20" fmla="*/ 224 w 319"/>
              <a:gd name="T21" fmla="*/ 14 h 322"/>
              <a:gd name="T22" fmla="*/ 207 w 319"/>
              <a:gd name="T23" fmla="*/ 7 h 322"/>
              <a:gd name="T24" fmla="*/ 185 w 319"/>
              <a:gd name="T25" fmla="*/ 22 h 322"/>
              <a:gd name="T26" fmla="*/ 169 w 319"/>
              <a:gd name="T27" fmla="*/ 0 h 322"/>
              <a:gd name="T28" fmla="*/ 161 w 319"/>
              <a:gd name="T29" fmla="*/ 0 h 322"/>
              <a:gd name="T30" fmla="*/ 152 w 319"/>
              <a:gd name="T31" fmla="*/ 0 h 322"/>
              <a:gd name="T32" fmla="*/ 136 w 319"/>
              <a:gd name="T33" fmla="*/ 21 h 322"/>
              <a:gd name="T34" fmla="*/ 114 w 319"/>
              <a:gd name="T35" fmla="*/ 7 h 322"/>
              <a:gd name="T36" fmla="*/ 97 w 319"/>
              <a:gd name="T37" fmla="*/ 13 h 322"/>
              <a:gd name="T38" fmla="*/ 90 w 319"/>
              <a:gd name="T39" fmla="*/ 38 h 322"/>
              <a:gd name="T40" fmla="*/ 64 w 319"/>
              <a:gd name="T41" fmla="*/ 32 h 322"/>
              <a:gd name="T42" fmla="*/ 50 w 319"/>
              <a:gd name="T43" fmla="*/ 43 h 322"/>
              <a:gd name="T44" fmla="*/ 52 w 319"/>
              <a:gd name="T45" fmla="*/ 69 h 322"/>
              <a:gd name="T46" fmla="*/ 25 w 319"/>
              <a:gd name="T47" fmla="*/ 72 h 322"/>
              <a:gd name="T48" fmla="*/ 16 w 319"/>
              <a:gd name="T49" fmla="*/ 87 h 322"/>
              <a:gd name="T50" fmla="*/ 27 w 319"/>
              <a:gd name="T51" fmla="*/ 112 h 322"/>
              <a:gd name="T52" fmla="*/ 3 w 319"/>
              <a:gd name="T53" fmla="*/ 123 h 322"/>
              <a:gd name="T54" fmla="*/ 0 w 319"/>
              <a:gd name="T55" fmla="*/ 141 h 322"/>
              <a:gd name="T56" fmla="*/ 18 w 319"/>
              <a:gd name="T57" fmla="*/ 160 h 322"/>
              <a:gd name="T58" fmla="*/ 0 w 319"/>
              <a:gd name="T59" fmla="*/ 179 h 322"/>
              <a:gd name="T60" fmla="*/ 3 w 319"/>
              <a:gd name="T61" fmla="*/ 197 h 322"/>
              <a:gd name="T62" fmla="*/ 26 w 319"/>
              <a:gd name="T63" fmla="*/ 209 h 322"/>
              <a:gd name="T64" fmla="*/ 15 w 319"/>
              <a:gd name="T65" fmla="*/ 233 h 322"/>
              <a:gd name="T66" fmla="*/ 24 w 319"/>
              <a:gd name="T67" fmla="*/ 248 h 322"/>
              <a:gd name="T68" fmla="*/ 50 w 319"/>
              <a:gd name="T69" fmla="*/ 251 h 322"/>
              <a:gd name="T70" fmla="*/ 49 w 319"/>
              <a:gd name="T71" fmla="*/ 278 h 322"/>
              <a:gd name="T72" fmla="*/ 62 w 319"/>
              <a:gd name="T73" fmla="*/ 289 h 322"/>
              <a:gd name="T74" fmla="*/ 88 w 319"/>
              <a:gd name="T75" fmla="*/ 283 h 322"/>
              <a:gd name="T76" fmla="*/ 95 w 319"/>
              <a:gd name="T77" fmla="*/ 309 h 322"/>
              <a:gd name="T78" fmla="*/ 112 w 319"/>
              <a:gd name="T79" fmla="*/ 315 h 322"/>
              <a:gd name="T80" fmla="*/ 134 w 319"/>
              <a:gd name="T81" fmla="*/ 300 h 322"/>
              <a:gd name="T82" fmla="*/ 150 w 319"/>
              <a:gd name="T83" fmla="*/ 322 h 322"/>
              <a:gd name="T84" fmla="*/ 158 w 319"/>
              <a:gd name="T85" fmla="*/ 322 h 322"/>
              <a:gd name="T86" fmla="*/ 167 w 319"/>
              <a:gd name="T87" fmla="*/ 322 h 322"/>
              <a:gd name="T88" fmla="*/ 183 w 319"/>
              <a:gd name="T89" fmla="*/ 301 h 322"/>
              <a:gd name="T90" fmla="*/ 205 w 319"/>
              <a:gd name="T91" fmla="*/ 315 h 322"/>
              <a:gd name="T92" fmla="*/ 222 w 319"/>
              <a:gd name="T93" fmla="*/ 309 h 322"/>
              <a:gd name="T94" fmla="*/ 229 w 319"/>
              <a:gd name="T95" fmla="*/ 284 h 322"/>
              <a:gd name="T96" fmla="*/ 255 w 319"/>
              <a:gd name="T97" fmla="*/ 290 h 322"/>
              <a:gd name="T98" fmla="*/ 269 w 319"/>
              <a:gd name="T99" fmla="*/ 279 h 322"/>
              <a:gd name="T100" fmla="*/ 267 w 319"/>
              <a:gd name="T101" fmla="*/ 253 h 322"/>
              <a:gd name="T102" fmla="*/ 294 w 319"/>
              <a:gd name="T103" fmla="*/ 250 h 322"/>
              <a:gd name="T104" fmla="*/ 303 w 319"/>
              <a:gd name="T105" fmla="*/ 235 h 322"/>
              <a:gd name="T106" fmla="*/ 292 w 319"/>
              <a:gd name="T107" fmla="*/ 210 h 322"/>
              <a:gd name="T108" fmla="*/ 316 w 319"/>
              <a:gd name="T109" fmla="*/ 199 h 322"/>
              <a:gd name="T110" fmla="*/ 319 w 319"/>
              <a:gd name="T111" fmla="*/ 181 h 322"/>
              <a:gd name="T112" fmla="*/ 301 w 319"/>
              <a:gd name="T113" fmla="*/ 162 h 322"/>
              <a:gd name="T114" fmla="*/ 160 w 319"/>
              <a:gd name="T115" fmla="*/ 276 h 322"/>
              <a:gd name="T116" fmla="*/ 46 w 319"/>
              <a:gd name="T117" fmla="*/ 161 h 322"/>
              <a:gd name="T118" fmla="*/ 160 w 319"/>
              <a:gd name="T119" fmla="*/ 47 h 322"/>
              <a:gd name="T120" fmla="*/ 274 w 319"/>
              <a:gd name="T121" fmla="*/ 161 h 322"/>
              <a:gd name="T122" fmla="*/ 160 w 319"/>
              <a:gd name="T123" fmla="*/ 276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9" h="322">
                <a:moveTo>
                  <a:pt x="301" y="162"/>
                </a:moveTo>
                <a:cubicBezTo>
                  <a:pt x="301" y="152"/>
                  <a:pt x="309" y="144"/>
                  <a:pt x="319" y="143"/>
                </a:cubicBezTo>
                <a:cubicBezTo>
                  <a:pt x="319" y="137"/>
                  <a:pt x="318" y="131"/>
                  <a:pt x="316" y="126"/>
                </a:cubicBezTo>
                <a:cubicBezTo>
                  <a:pt x="307" y="128"/>
                  <a:pt x="296" y="123"/>
                  <a:pt x="293" y="114"/>
                </a:cubicBezTo>
                <a:cubicBezTo>
                  <a:pt x="289" y="104"/>
                  <a:pt x="294" y="93"/>
                  <a:pt x="304" y="89"/>
                </a:cubicBezTo>
                <a:cubicBezTo>
                  <a:pt x="301" y="84"/>
                  <a:pt x="298" y="79"/>
                  <a:pt x="295" y="74"/>
                </a:cubicBezTo>
                <a:cubicBezTo>
                  <a:pt x="287" y="80"/>
                  <a:pt x="275" y="79"/>
                  <a:pt x="269" y="71"/>
                </a:cubicBezTo>
                <a:cubicBezTo>
                  <a:pt x="262" y="63"/>
                  <a:pt x="263" y="51"/>
                  <a:pt x="270" y="44"/>
                </a:cubicBezTo>
                <a:cubicBezTo>
                  <a:pt x="266" y="40"/>
                  <a:pt x="262" y="37"/>
                  <a:pt x="257" y="33"/>
                </a:cubicBezTo>
                <a:cubicBezTo>
                  <a:pt x="251" y="41"/>
                  <a:pt x="240" y="44"/>
                  <a:pt x="231" y="39"/>
                </a:cubicBezTo>
                <a:cubicBezTo>
                  <a:pt x="222" y="34"/>
                  <a:pt x="219" y="23"/>
                  <a:pt x="224" y="14"/>
                </a:cubicBezTo>
                <a:cubicBezTo>
                  <a:pt x="218" y="11"/>
                  <a:pt x="213" y="9"/>
                  <a:pt x="207" y="7"/>
                </a:cubicBezTo>
                <a:cubicBezTo>
                  <a:pt x="205" y="17"/>
                  <a:pt x="195" y="24"/>
                  <a:pt x="185" y="22"/>
                </a:cubicBezTo>
                <a:cubicBezTo>
                  <a:pt x="175" y="20"/>
                  <a:pt x="168" y="11"/>
                  <a:pt x="169" y="0"/>
                </a:cubicBezTo>
                <a:cubicBezTo>
                  <a:pt x="166" y="0"/>
                  <a:pt x="164" y="0"/>
                  <a:pt x="161" y="0"/>
                </a:cubicBezTo>
                <a:cubicBezTo>
                  <a:pt x="158" y="0"/>
                  <a:pt x="155" y="0"/>
                  <a:pt x="152" y="0"/>
                </a:cubicBezTo>
                <a:cubicBezTo>
                  <a:pt x="153" y="10"/>
                  <a:pt x="146" y="20"/>
                  <a:pt x="136" y="21"/>
                </a:cubicBezTo>
                <a:cubicBezTo>
                  <a:pt x="126" y="23"/>
                  <a:pt x="116" y="17"/>
                  <a:pt x="114" y="7"/>
                </a:cubicBezTo>
                <a:cubicBezTo>
                  <a:pt x="108" y="8"/>
                  <a:pt x="103" y="10"/>
                  <a:pt x="97" y="13"/>
                </a:cubicBezTo>
                <a:cubicBezTo>
                  <a:pt x="102" y="22"/>
                  <a:pt x="98" y="33"/>
                  <a:pt x="90" y="38"/>
                </a:cubicBezTo>
                <a:cubicBezTo>
                  <a:pt x="81" y="43"/>
                  <a:pt x="69" y="40"/>
                  <a:pt x="64" y="32"/>
                </a:cubicBezTo>
                <a:cubicBezTo>
                  <a:pt x="59" y="35"/>
                  <a:pt x="55" y="39"/>
                  <a:pt x="50" y="43"/>
                </a:cubicBezTo>
                <a:cubicBezTo>
                  <a:pt x="58" y="50"/>
                  <a:pt x="58" y="62"/>
                  <a:pt x="52" y="69"/>
                </a:cubicBezTo>
                <a:cubicBezTo>
                  <a:pt x="45" y="77"/>
                  <a:pt x="34" y="78"/>
                  <a:pt x="25" y="72"/>
                </a:cubicBezTo>
                <a:cubicBezTo>
                  <a:pt x="22" y="77"/>
                  <a:pt x="19" y="82"/>
                  <a:pt x="16" y="87"/>
                </a:cubicBezTo>
                <a:cubicBezTo>
                  <a:pt x="26" y="92"/>
                  <a:pt x="30" y="102"/>
                  <a:pt x="27" y="112"/>
                </a:cubicBezTo>
                <a:cubicBezTo>
                  <a:pt x="23" y="121"/>
                  <a:pt x="13" y="126"/>
                  <a:pt x="3" y="123"/>
                </a:cubicBezTo>
                <a:cubicBezTo>
                  <a:pt x="2" y="129"/>
                  <a:pt x="1" y="135"/>
                  <a:pt x="0" y="141"/>
                </a:cubicBezTo>
                <a:cubicBezTo>
                  <a:pt x="10" y="141"/>
                  <a:pt x="18" y="150"/>
                  <a:pt x="18" y="160"/>
                </a:cubicBezTo>
                <a:cubicBezTo>
                  <a:pt x="18" y="170"/>
                  <a:pt x="10" y="179"/>
                  <a:pt x="0" y="179"/>
                </a:cubicBezTo>
                <a:cubicBezTo>
                  <a:pt x="0" y="185"/>
                  <a:pt x="1" y="191"/>
                  <a:pt x="3" y="197"/>
                </a:cubicBezTo>
                <a:cubicBezTo>
                  <a:pt x="12" y="194"/>
                  <a:pt x="23" y="199"/>
                  <a:pt x="26" y="209"/>
                </a:cubicBezTo>
                <a:cubicBezTo>
                  <a:pt x="30" y="218"/>
                  <a:pt x="25" y="229"/>
                  <a:pt x="15" y="233"/>
                </a:cubicBezTo>
                <a:cubicBezTo>
                  <a:pt x="18" y="238"/>
                  <a:pt x="21" y="243"/>
                  <a:pt x="24" y="248"/>
                </a:cubicBezTo>
                <a:cubicBezTo>
                  <a:pt x="32" y="242"/>
                  <a:pt x="44" y="243"/>
                  <a:pt x="50" y="251"/>
                </a:cubicBezTo>
                <a:cubicBezTo>
                  <a:pt x="57" y="259"/>
                  <a:pt x="56" y="271"/>
                  <a:pt x="49" y="278"/>
                </a:cubicBezTo>
                <a:cubicBezTo>
                  <a:pt x="53" y="282"/>
                  <a:pt x="57" y="286"/>
                  <a:pt x="62" y="289"/>
                </a:cubicBezTo>
                <a:cubicBezTo>
                  <a:pt x="68" y="281"/>
                  <a:pt x="79" y="278"/>
                  <a:pt x="88" y="283"/>
                </a:cubicBezTo>
                <a:cubicBezTo>
                  <a:pt x="97" y="288"/>
                  <a:pt x="100" y="300"/>
                  <a:pt x="95" y="309"/>
                </a:cubicBezTo>
                <a:cubicBezTo>
                  <a:pt x="101" y="311"/>
                  <a:pt x="106" y="313"/>
                  <a:pt x="112" y="315"/>
                </a:cubicBezTo>
                <a:cubicBezTo>
                  <a:pt x="114" y="305"/>
                  <a:pt x="124" y="298"/>
                  <a:pt x="134" y="300"/>
                </a:cubicBezTo>
                <a:cubicBezTo>
                  <a:pt x="144" y="302"/>
                  <a:pt x="151" y="312"/>
                  <a:pt x="150" y="322"/>
                </a:cubicBezTo>
                <a:cubicBezTo>
                  <a:pt x="152" y="322"/>
                  <a:pt x="155" y="322"/>
                  <a:pt x="158" y="322"/>
                </a:cubicBezTo>
                <a:cubicBezTo>
                  <a:pt x="161" y="322"/>
                  <a:pt x="164" y="322"/>
                  <a:pt x="167" y="322"/>
                </a:cubicBezTo>
                <a:cubicBezTo>
                  <a:pt x="166" y="312"/>
                  <a:pt x="173" y="302"/>
                  <a:pt x="183" y="301"/>
                </a:cubicBezTo>
                <a:cubicBezTo>
                  <a:pt x="193" y="299"/>
                  <a:pt x="203" y="305"/>
                  <a:pt x="205" y="315"/>
                </a:cubicBezTo>
                <a:cubicBezTo>
                  <a:pt x="211" y="314"/>
                  <a:pt x="216" y="312"/>
                  <a:pt x="222" y="309"/>
                </a:cubicBezTo>
                <a:cubicBezTo>
                  <a:pt x="217" y="300"/>
                  <a:pt x="221" y="289"/>
                  <a:pt x="229" y="284"/>
                </a:cubicBezTo>
                <a:cubicBezTo>
                  <a:pt x="238" y="279"/>
                  <a:pt x="250" y="282"/>
                  <a:pt x="255" y="290"/>
                </a:cubicBezTo>
                <a:cubicBezTo>
                  <a:pt x="260" y="287"/>
                  <a:pt x="264" y="283"/>
                  <a:pt x="269" y="279"/>
                </a:cubicBezTo>
                <a:cubicBezTo>
                  <a:pt x="261" y="272"/>
                  <a:pt x="261" y="261"/>
                  <a:pt x="267" y="253"/>
                </a:cubicBezTo>
                <a:cubicBezTo>
                  <a:pt x="274" y="245"/>
                  <a:pt x="285" y="244"/>
                  <a:pt x="294" y="250"/>
                </a:cubicBezTo>
                <a:cubicBezTo>
                  <a:pt x="297" y="245"/>
                  <a:pt x="300" y="240"/>
                  <a:pt x="303" y="235"/>
                </a:cubicBezTo>
                <a:cubicBezTo>
                  <a:pt x="293" y="231"/>
                  <a:pt x="289" y="220"/>
                  <a:pt x="292" y="210"/>
                </a:cubicBezTo>
                <a:cubicBezTo>
                  <a:pt x="296" y="201"/>
                  <a:pt x="306" y="196"/>
                  <a:pt x="316" y="199"/>
                </a:cubicBezTo>
                <a:cubicBezTo>
                  <a:pt x="317" y="193"/>
                  <a:pt x="318" y="187"/>
                  <a:pt x="319" y="181"/>
                </a:cubicBezTo>
                <a:cubicBezTo>
                  <a:pt x="309" y="181"/>
                  <a:pt x="301" y="172"/>
                  <a:pt x="301" y="162"/>
                </a:cubicBezTo>
                <a:close/>
                <a:moveTo>
                  <a:pt x="160" y="276"/>
                </a:moveTo>
                <a:cubicBezTo>
                  <a:pt x="97" y="276"/>
                  <a:pt x="46" y="225"/>
                  <a:pt x="46" y="161"/>
                </a:cubicBezTo>
                <a:cubicBezTo>
                  <a:pt x="46" y="98"/>
                  <a:pt x="97" y="47"/>
                  <a:pt x="160" y="47"/>
                </a:cubicBezTo>
                <a:cubicBezTo>
                  <a:pt x="223" y="47"/>
                  <a:pt x="274" y="98"/>
                  <a:pt x="274" y="161"/>
                </a:cubicBezTo>
                <a:cubicBezTo>
                  <a:pt x="274" y="225"/>
                  <a:pt x="223" y="276"/>
                  <a:pt x="160" y="27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3435536" y="3906412"/>
            <a:ext cx="314505" cy="315628"/>
          </a:xfrm>
          <a:custGeom>
            <a:avLst/>
            <a:gdLst>
              <a:gd name="T0" fmla="*/ 45 w 134"/>
              <a:gd name="T1" fmla="*/ 100 h 134"/>
              <a:gd name="T2" fmla="*/ 100 w 134"/>
              <a:gd name="T3" fmla="*/ 89 h 134"/>
              <a:gd name="T4" fmla="*/ 106 w 134"/>
              <a:gd name="T5" fmla="*/ 59 h 134"/>
              <a:gd name="T6" fmla="*/ 106 w 134"/>
              <a:gd name="T7" fmla="*/ 59 h 134"/>
              <a:gd name="T8" fmla="*/ 89 w 134"/>
              <a:gd name="T9" fmla="*/ 34 h 134"/>
              <a:gd name="T10" fmla="*/ 59 w 134"/>
              <a:gd name="T11" fmla="*/ 28 h 134"/>
              <a:gd name="T12" fmla="*/ 34 w 134"/>
              <a:gd name="T13" fmla="*/ 45 h 134"/>
              <a:gd name="T14" fmla="*/ 45 w 134"/>
              <a:gd name="T15" fmla="*/ 100 h 134"/>
              <a:gd name="T16" fmla="*/ 95 w 134"/>
              <a:gd name="T17" fmla="*/ 61 h 134"/>
              <a:gd name="T18" fmla="*/ 72 w 134"/>
              <a:gd name="T19" fmla="*/ 95 h 134"/>
              <a:gd name="T20" fmla="*/ 39 w 134"/>
              <a:gd name="T21" fmla="*/ 73 h 134"/>
              <a:gd name="T22" fmla="*/ 61 w 134"/>
              <a:gd name="T23" fmla="*/ 39 h 134"/>
              <a:gd name="T24" fmla="*/ 95 w 134"/>
              <a:gd name="T25" fmla="*/ 61 h 134"/>
              <a:gd name="T26" fmla="*/ 57 w 134"/>
              <a:gd name="T27" fmla="*/ 18 h 134"/>
              <a:gd name="T28" fmla="*/ 38 w 134"/>
              <a:gd name="T29" fmla="*/ 6 h 134"/>
              <a:gd name="T30" fmla="*/ 21 w 134"/>
              <a:gd name="T31" fmla="*/ 17 h 134"/>
              <a:gd name="T32" fmla="*/ 25 w 134"/>
              <a:gd name="T33" fmla="*/ 39 h 134"/>
              <a:gd name="T34" fmla="*/ 4 w 134"/>
              <a:gd name="T35" fmla="*/ 44 h 134"/>
              <a:gd name="T36" fmla="*/ 0 w 134"/>
              <a:gd name="T37" fmla="*/ 64 h 134"/>
              <a:gd name="T38" fmla="*/ 17 w 134"/>
              <a:gd name="T39" fmla="*/ 77 h 134"/>
              <a:gd name="T40" fmla="*/ 6 w 134"/>
              <a:gd name="T41" fmla="*/ 96 h 134"/>
              <a:gd name="T42" fmla="*/ 17 w 134"/>
              <a:gd name="T43" fmla="*/ 113 h 134"/>
              <a:gd name="T44" fmla="*/ 39 w 134"/>
              <a:gd name="T45" fmla="*/ 109 h 134"/>
              <a:gd name="T46" fmla="*/ 44 w 134"/>
              <a:gd name="T47" fmla="*/ 130 h 134"/>
              <a:gd name="T48" fmla="*/ 64 w 134"/>
              <a:gd name="T49" fmla="*/ 134 h 134"/>
              <a:gd name="T50" fmla="*/ 77 w 134"/>
              <a:gd name="T51" fmla="*/ 117 h 134"/>
              <a:gd name="T52" fmla="*/ 96 w 134"/>
              <a:gd name="T53" fmla="*/ 128 h 134"/>
              <a:gd name="T54" fmla="*/ 112 w 134"/>
              <a:gd name="T55" fmla="*/ 117 h 134"/>
              <a:gd name="T56" fmla="*/ 109 w 134"/>
              <a:gd name="T57" fmla="*/ 95 h 134"/>
              <a:gd name="T58" fmla="*/ 130 w 134"/>
              <a:gd name="T59" fmla="*/ 90 h 134"/>
              <a:gd name="T60" fmla="*/ 134 w 134"/>
              <a:gd name="T61" fmla="*/ 70 h 134"/>
              <a:gd name="T62" fmla="*/ 116 w 134"/>
              <a:gd name="T63" fmla="*/ 57 h 134"/>
              <a:gd name="T64" fmla="*/ 128 w 134"/>
              <a:gd name="T65" fmla="*/ 38 h 134"/>
              <a:gd name="T66" fmla="*/ 117 w 134"/>
              <a:gd name="T67" fmla="*/ 22 h 134"/>
              <a:gd name="T68" fmla="*/ 95 w 134"/>
              <a:gd name="T69" fmla="*/ 25 h 134"/>
              <a:gd name="T70" fmla="*/ 90 w 134"/>
              <a:gd name="T71" fmla="*/ 4 h 134"/>
              <a:gd name="T72" fmla="*/ 70 w 134"/>
              <a:gd name="T73" fmla="*/ 0 h 134"/>
              <a:gd name="T74" fmla="*/ 57 w 134"/>
              <a:gd name="T75" fmla="*/ 18 h 134"/>
              <a:gd name="T76" fmla="*/ 90 w 134"/>
              <a:gd name="T77" fmla="*/ 33 h 134"/>
              <a:gd name="T78" fmla="*/ 108 w 134"/>
              <a:gd name="T79" fmla="*/ 59 h 134"/>
              <a:gd name="T80" fmla="*/ 101 w 134"/>
              <a:gd name="T81" fmla="*/ 90 h 134"/>
              <a:gd name="T82" fmla="*/ 44 w 134"/>
              <a:gd name="T83" fmla="*/ 102 h 134"/>
              <a:gd name="T84" fmla="*/ 32 w 134"/>
              <a:gd name="T85" fmla="*/ 44 h 134"/>
              <a:gd name="T86" fmla="*/ 90 w 134"/>
              <a:gd name="T87" fmla="*/ 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4" h="134">
                <a:moveTo>
                  <a:pt x="45" y="100"/>
                </a:moveTo>
                <a:cubicBezTo>
                  <a:pt x="63" y="112"/>
                  <a:pt x="88" y="107"/>
                  <a:pt x="100" y="89"/>
                </a:cubicBezTo>
                <a:cubicBezTo>
                  <a:pt x="106" y="80"/>
                  <a:pt x="108" y="70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4" y="49"/>
                  <a:pt x="98" y="40"/>
                  <a:pt x="89" y="34"/>
                </a:cubicBezTo>
                <a:cubicBezTo>
                  <a:pt x="80" y="28"/>
                  <a:pt x="69" y="26"/>
                  <a:pt x="59" y="28"/>
                </a:cubicBezTo>
                <a:cubicBezTo>
                  <a:pt x="49" y="30"/>
                  <a:pt x="40" y="36"/>
                  <a:pt x="34" y="45"/>
                </a:cubicBezTo>
                <a:cubicBezTo>
                  <a:pt x="22" y="63"/>
                  <a:pt x="27" y="88"/>
                  <a:pt x="45" y="100"/>
                </a:cubicBezTo>
                <a:close/>
                <a:moveTo>
                  <a:pt x="95" y="61"/>
                </a:moveTo>
                <a:cubicBezTo>
                  <a:pt x="98" y="77"/>
                  <a:pt x="88" y="92"/>
                  <a:pt x="72" y="95"/>
                </a:cubicBezTo>
                <a:cubicBezTo>
                  <a:pt x="57" y="98"/>
                  <a:pt x="42" y="88"/>
                  <a:pt x="39" y="73"/>
                </a:cubicBezTo>
                <a:cubicBezTo>
                  <a:pt x="36" y="57"/>
                  <a:pt x="46" y="42"/>
                  <a:pt x="61" y="39"/>
                </a:cubicBezTo>
                <a:cubicBezTo>
                  <a:pt x="77" y="36"/>
                  <a:pt x="92" y="46"/>
                  <a:pt x="95" y="61"/>
                </a:cubicBezTo>
                <a:close/>
                <a:moveTo>
                  <a:pt x="57" y="18"/>
                </a:moveTo>
                <a:cubicBezTo>
                  <a:pt x="49" y="19"/>
                  <a:pt x="40" y="14"/>
                  <a:pt x="38" y="6"/>
                </a:cubicBezTo>
                <a:cubicBezTo>
                  <a:pt x="32" y="9"/>
                  <a:pt x="26" y="13"/>
                  <a:pt x="21" y="17"/>
                </a:cubicBezTo>
                <a:cubicBezTo>
                  <a:pt x="28" y="23"/>
                  <a:pt x="30" y="32"/>
                  <a:pt x="25" y="39"/>
                </a:cubicBezTo>
                <a:cubicBezTo>
                  <a:pt x="20" y="46"/>
                  <a:pt x="11" y="48"/>
                  <a:pt x="4" y="44"/>
                </a:cubicBezTo>
                <a:cubicBezTo>
                  <a:pt x="1" y="51"/>
                  <a:pt x="0" y="57"/>
                  <a:pt x="0" y="64"/>
                </a:cubicBezTo>
                <a:cubicBezTo>
                  <a:pt x="8" y="63"/>
                  <a:pt x="16" y="69"/>
                  <a:pt x="17" y="77"/>
                </a:cubicBezTo>
                <a:cubicBezTo>
                  <a:pt x="19" y="85"/>
                  <a:pt x="14" y="93"/>
                  <a:pt x="6" y="96"/>
                </a:cubicBezTo>
                <a:cubicBezTo>
                  <a:pt x="9" y="102"/>
                  <a:pt x="13" y="108"/>
                  <a:pt x="17" y="113"/>
                </a:cubicBezTo>
                <a:cubicBezTo>
                  <a:pt x="22" y="106"/>
                  <a:pt x="32" y="104"/>
                  <a:pt x="39" y="109"/>
                </a:cubicBezTo>
                <a:cubicBezTo>
                  <a:pt x="46" y="114"/>
                  <a:pt x="48" y="123"/>
                  <a:pt x="44" y="130"/>
                </a:cubicBezTo>
                <a:cubicBezTo>
                  <a:pt x="50" y="133"/>
                  <a:pt x="57" y="134"/>
                  <a:pt x="64" y="134"/>
                </a:cubicBezTo>
                <a:cubicBezTo>
                  <a:pt x="63" y="126"/>
                  <a:pt x="68" y="118"/>
                  <a:pt x="77" y="117"/>
                </a:cubicBezTo>
                <a:cubicBezTo>
                  <a:pt x="85" y="115"/>
                  <a:pt x="93" y="120"/>
                  <a:pt x="96" y="128"/>
                </a:cubicBezTo>
                <a:cubicBezTo>
                  <a:pt x="102" y="125"/>
                  <a:pt x="107" y="121"/>
                  <a:pt x="112" y="117"/>
                </a:cubicBezTo>
                <a:cubicBezTo>
                  <a:pt x="106" y="112"/>
                  <a:pt x="104" y="102"/>
                  <a:pt x="109" y="95"/>
                </a:cubicBezTo>
                <a:cubicBezTo>
                  <a:pt x="114" y="88"/>
                  <a:pt x="123" y="86"/>
                  <a:pt x="130" y="90"/>
                </a:cubicBezTo>
                <a:cubicBezTo>
                  <a:pt x="132" y="84"/>
                  <a:pt x="134" y="77"/>
                  <a:pt x="134" y="70"/>
                </a:cubicBezTo>
                <a:cubicBezTo>
                  <a:pt x="126" y="71"/>
                  <a:pt x="118" y="65"/>
                  <a:pt x="116" y="57"/>
                </a:cubicBezTo>
                <a:cubicBezTo>
                  <a:pt x="115" y="49"/>
                  <a:pt x="120" y="41"/>
                  <a:pt x="128" y="38"/>
                </a:cubicBezTo>
                <a:cubicBezTo>
                  <a:pt x="125" y="32"/>
                  <a:pt x="121" y="27"/>
                  <a:pt x="117" y="22"/>
                </a:cubicBezTo>
                <a:cubicBezTo>
                  <a:pt x="111" y="28"/>
                  <a:pt x="102" y="30"/>
                  <a:pt x="95" y="25"/>
                </a:cubicBezTo>
                <a:cubicBezTo>
                  <a:pt x="88" y="20"/>
                  <a:pt x="86" y="11"/>
                  <a:pt x="90" y="4"/>
                </a:cubicBezTo>
                <a:cubicBezTo>
                  <a:pt x="83" y="1"/>
                  <a:pt x="77" y="0"/>
                  <a:pt x="70" y="0"/>
                </a:cubicBezTo>
                <a:cubicBezTo>
                  <a:pt x="71" y="8"/>
                  <a:pt x="65" y="16"/>
                  <a:pt x="57" y="18"/>
                </a:cubicBezTo>
                <a:close/>
                <a:moveTo>
                  <a:pt x="90" y="33"/>
                </a:moveTo>
                <a:cubicBezTo>
                  <a:pt x="99" y="39"/>
                  <a:pt x="105" y="48"/>
                  <a:pt x="108" y="59"/>
                </a:cubicBezTo>
                <a:cubicBezTo>
                  <a:pt x="110" y="70"/>
                  <a:pt x="108" y="81"/>
                  <a:pt x="101" y="90"/>
                </a:cubicBezTo>
                <a:cubicBezTo>
                  <a:pt x="89" y="109"/>
                  <a:pt x="63" y="114"/>
                  <a:pt x="44" y="102"/>
                </a:cubicBezTo>
                <a:cubicBezTo>
                  <a:pt x="25" y="89"/>
                  <a:pt x="20" y="63"/>
                  <a:pt x="32" y="44"/>
                </a:cubicBezTo>
                <a:cubicBezTo>
                  <a:pt x="45" y="25"/>
                  <a:pt x="71" y="20"/>
                  <a:pt x="90" y="3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3218752" y="4224285"/>
            <a:ext cx="785138" cy="789631"/>
          </a:xfrm>
          <a:custGeom>
            <a:avLst/>
            <a:gdLst>
              <a:gd name="T0" fmla="*/ 314 w 334"/>
              <a:gd name="T1" fmla="*/ 178 h 335"/>
              <a:gd name="T2" fmla="*/ 334 w 334"/>
              <a:gd name="T3" fmla="*/ 159 h 335"/>
              <a:gd name="T4" fmla="*/ 332 w 334"/>
              <a:gd name="T5" fmla="*/ 141 h 335"/>
              <a:gd name="T6" fmla="*/ 309 w 334"/>
              <a:gd name="T7" fmla="*/ 127 h 335"/>
              <a:gd name="T8" fmla="*/ 321 w 334"/>
              <a:gd name="T9" fmla="*/ 102 h 335"/>
              <a:gd name="T10" fmla="*/ 313 w 334"/>
              <a:gd name="T11" fmla="*/ 86 h 335"/>
              <a:gd name="T12" fmla="*/ 286 w 334"/>
              <a:gd name="T13" fmla="*/ 81 h 335"/>
              <a:gd name="T14" fmla="*/ 290 w 334"/>
              <a:gd name="T15" fmla="*/ 54 h 335"/>
              <a:gd name="T16" fmla="*/ 276 w 334"/>
              <a:gd name="T17" fmla="*/ 41 h 335"/>
              <a:gd name="T18" fmla="*/ 249 w 334"/>
              <a:gd name="T19" fmla="*/ 45 h 335"/>
              <a:gd name="T20" fmla="*/ 243 w 334"/>
              <a:gd name="T21" fmla="*/ 19 h 335"/>
              <a:gd name="T22" fmla="*/ 227 w 334"/>
              <a:gd name="T23" fmla="*/ 11 h 335"/>
              <a:gd name="T24" fmla="*/ 203 w 334"/>
              <a:gd name="T25" fmla="*/ 25 h 335"/>
              <a:gd name="T26" fmla="*/ 188 w 334"/>
              <a:gd name="T27" fmla="*/ 1 h 335"/>
              <a:gd name="T28" fmla="*/ 179 w 334"/>
              <a:gd name="T29" fmla="*/ 1 h 335"/>
              <a:gd name="T30" fmla="*/ 169 w 334"/>
              <a:gd name="T31" fmla="*/ 0 h 335"/>
              <a:gd name="T32" fmla="*/ 152 w 334"/>
              <a:gd name="T33" fmla="*/ 21 h 335"/>
              <a:gd name="T34" fmla="*/ 130 w 334"/>
              <a:gd name="T35" fmla="*/ 4 h 335"/>
              <a:gd name="T36" fmla="*/ 112 w 334"/>
              <a:gd name="T37" fmla="*/ 9 h 335"/>
              <a:gd name="T38" fmla="*/ 102 w 334"/>
              <a:gd name="T39" fmla="*/ 35 h 335"/>
              <a:gd name="T40" fmla="*/ 76 w 334"/>
              <a:gd name="T41" fmla="*/ 27 h 335"/>
              <a:gd name="T42" fmla="*/ 61 w 334"/>
              <a:gd name="T43" fmla="*/ 38 h 335"/>
              <a:gd name="T44" fmla="*/ 61 w 334"/>
              <a:gd name="T45" fmla="*/ 65 h 335"/>
              <a:gd name="T46" fmla="*/ 34 w 334"/>
              <a:gd name="T47" fmla="*/ 66 h 335"/>
              <a:gd name="T48" fmla="*/ 23 w 334"/>
              <a:gd name="T49" fmla="*/ 82 h 335"/>
              <a:gd name="T50" fmla="*/ 32 w 334"/>
              <a:gd name="T51" fmla="*/ 108 h 335"/>
              <a:gd name="T52" fmla="*/ 7 w 334"/>
              <a:gd name="T53" fmla="*/ 118 h 335"/>
              <a:gd name="T54" fmla="*/ 3 w 334"/>
              <a:gd name="T55" fmla="*/ 136 h 335"/>
              <a:gd name="T56" fmla="*/ 20 w 334"/>
              <a:gd name="T57" fmla="*/ 157 h 335"/>
              <a:gd name="T58" fmla="*/ 0 w 334"/>
              <a:gd name="T59" fmla="*/ 176 h 335"/>
              <a:gd name="T60" fmla="*/ 2 w 334"/>
              <a:gd name="T61" fmla="*/ 194 h 335"/>
              <a:gd name="T62" fmla="*/ 25 w 334"/>
              <a:gd name="T63" fmla="*/ 208 h 335"/>
              <a:gd name="T64" fmla="*/ 13 w 334"/>
              <a:gd name="T65" fmla="*/ 232 h 335"/>
              <a:gd name="T66" fmla="*/ 21 w 334"/>
              <a:gd name="T67" fmla="*/ 249 h 335"/>
              <a:gd name="T68" fmla="*/ 48 w 334"/>
              <a:gd name="T69" fmla="*/ 254 h 335"/>
              <a:gd name="T70" fmla="*/ 44 w 334"/>
              <a:gd name="T71" fmla="*/ 281 h 335"/>
              <a:gd name="T72" fmla="*/ 57 w 334"/>
              <a:gd name="T73" fmla="*/ 294 h 335"/>
              <a:gd name="T74" fmla="*/ 85 w 334"/>
              <a:gd name="T75" fmla="*/ 290 h 335"/>
              <a:gd name="T76" fmla="*/ 91 w 334"/>
              <a:gd name="T77" fmla="*/ 316 h 335"/>
              <a:gd name="T78" fmla="*/ 107 w 334"/>
              <a:gd name="T79" fmla="*/ 324 h 335"/>
              <a:gd name="T80" fmla="*/ 131 w 334"/>
              <a:gd name="T81" fmla="*/ 310 h 335"/>
              <a:gd name="T82" fmla="*/ 146 w 334"/>
              <a:gd name="T83" fmla="*/ 334 h 335"/>
              <a:gd name="T84" fmla="*/ 155 w 334"/>
              <a:gd name="T85" fmla="*/ 334 h 335"/>
              <a:gd name="T86" fmla="*/ 164 w 334"/>
              <a:gd name="T87" fmla="*/ 335 h 335"/>
              <a:gd name="T88" fmla="*/ 182 w 334"/>
              <a:gd name="T89" fmla="*/ 314 h 335"/>
              <a:gd name="T90" fmla="*/ 204 w 334"/>
              <a:gd name="T91" fmla="*/ 331 h 335"/>
              <a:gd name="T92" fmla="*/ 222 w 334"/>
              <a:gd name="T93" fmla="*/ 326 h 335"/>
              <a:gd name="T94" fmla="*/ 232 w 334"/>
              <a:gd name="T95" fmla="*/ 300 h 335"/>
              <a:gd name="T96" fmla="*/ 258 w 334"/>
              <a:gd name="T97" fmla="*/ 308 h 335"/>
              <a:gd name="T98" fmla="*/ 273 w 334"/>
              <a:gd name="T99" fmla="*/ 297 h 335"/>
              <a:gd name="T100" fmla="*/ 273 w 334"/>
              <a:gd name="T101" fmla="*/ 270 h 335"/>
              <a:gd name="T102" fmla="*/ 300 w 334"/>
              <a:gd name="T103" fmla="*/ 269 h 335"/>
              <a:gd name="T104" fmla="*/ 311 w 334"/>
              <a:gd name="T105" fmla="*/ 253 h 335"/>
              <a:gd name="T106" fmla="*/ 302 w 334"/>
              <a:gd name="T107" fmla="*/ 227 h 335"/>
              <a:gd name="T108" fmla="*/ 327 w 334"/>
              <a:gd name="T109" fmla="*/ 217 h 335"/>
              <a:gd name="T110" fmla="*/ 331 w 334"/>
              <a:gd name="T111" fmla="*/ 199 h 335"/>
              <a:gd name="T112" fmla="*/ 314 w 334"/>
              <a:gd name="T113" fmla="*/ 178 h 335"/>
              <a:gd name="T114" fmla="*/ 167 w 334"/>
              <a:gd name="T115" fmla="*/ 282 h 335"/>
              <a:gd name="T116" fmla="*/ 52 w 334"/>
              <a:gd name="T117" fmla="*/ 167 h 335"/>
              <a:gd name="T118" fmla="*/ 167 w 334"/>
              <a:gd name="T119" fmla="*/ 52 h 335"/>
              <a:gd name="T120" fmla="*/ 282 w 334"/>
              <a:gd name="T121" fmla="*/ 167 h 335"/>
              <a:gd name="T122" fmla="*/ 167 w 334"/>
              <a:gd name="T123" fmla="*/ 28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" h="335">
                <a:moveTo>
                  <a:pt x="314" y="178"/>
                </a:moveTo>
                <a:cubicBezTo>
                  <a:pt x="315" y="167"/>
                  <a:pt x="324" y="159"/>
                  <a:pt x="334" y="159"/>
                </a:cubicBezTo>
                <a:cubicBezTo>
                  <a:pt x="334" y="153"/>
                  <a:pt x="333" y="147"/>
                  <a:pt x="332" y="141"/>
                </a:cubicBezTo>
                <a:cubicBezTo>
                  <a:pt x="322" y="143"/>
                  <a:pt x="312" y="137"/>
                  <a:pt x="309" y="127"/>
                </a:cubicBezTo>
                <a:cubicBezTo>
                  <a:pt x="306" y="117"/>
                  <a:pt x="311" y="106"/>
                  <a:pt x="321" y="102"/>
                </a:cubicBezTo>
                <a:cubicBezTo>
                  <a:pt x="319" y="97"/>
                  <a:pt x="316" y="91"/>
                  <a:pt x="313" y="86"/>
                </a:cubicBezTo>
                <a:cubicBezTo>
                  <a:pt x="304" y="92"/>
                  <a:pt x="292" y="90"/>
                  <a:pt x="286" y="81"/>
                </a:cubicBezTo>
                <a:cubicBezTo>
                  <a:pt x="280" y="72"/>
                  <a:pt x="281" y="60"/>
                  <a:pt x="290" y="54"/>
                </a:cubicBezTo>
                <a:cubicBezTo>
                  <a:pt x="285" y="49"/>
                  <a:pt x="281" y="45"/>
                  <a:pt x="276" y="41"/>
                </a:cubicBezTo>
                <a:cubicBezTo>
                  <a:pt x="270" y="49"/>
                  <a:pt x="258" y="51"/>
                  <a:pt x="249" y="45"/>
                </a:cubicBezTo>
                <a:cubicBezTo>
                  <a:pt x="240" y="39"/>
                  <a:pt x="238" y="28"/>
                  <a:pt x="243" y="19"/>
                </a:cubicBezTo>
                <a:cubicBezTo>
                  <a:pt x="238" y="16"/>
                  <a:pt x="232" y="13"/>
                  <a:pt x="227" y="11"/>
                </a:cubicBezTo>
                <a:cubicBezTo>
                  <a:pt x="223" y="21"/>
                  <a:pt x="213" y="27"/>
                  <a:pt x="203" y="25"/>
                </a:cubicBezTo>
                <a:cubicBezTo>
                  <a:pt x="192" y="22"/>
                  <a:pt x="186" y="12"/>
                  <a:pt x="188" y="1"/>
                </a:cubicBezTo>
                <a:cubicBezTo>
                  <a:pt x="185" y="1"/>
                  <a:pt x="182" y="1"/>
                  <a:pt x="179" y="1"/>
                </a:cubicBezTo>
                <a:cubicBezTo>
                  <a:pt x="176" y="0"/>
                  <a:pt x="172" y="0"/>
                  <a:pt x="169" y="0"/>
                </a:cubicBezTo>
                <a:cubicBezTo>
                  <a:pt x="170" y="11"/>
                  <a:pt x="162" y="20"/>
                  <a:pt x="152" y="21"/>
                </a:cubicBezTo>
                <a:cubicBezTo>
                  <a:pt x="141" y="22"/>
                  <a:pt x="131" y="15"/>
                  <a:pt x="130" y="4"/>
                </a:cubicBezTo>
                <a:cubicBezTo>
                  <a:pt x="124" y="6"/>
                  <a:pt x="118" y="7"/>
                  <a:pt x="112" y="9"/>
                </a:cubicBezTo>
                <a:cubicBezTo>
                  <a:pt x="116" y="19"/>
                  <a:pt x="112" y="30"/>
                  <a:pt x="102" y="35"/>
                </a:cubicBezTo>
                <a:cubicBezTo>
                  <a:pt x="93" y="40"/>
                  <a:pt x="81" y="36"/>
                  <a:pt x="76" y="27"/>
                </a:cubicBezTo>
                <a:cubicBezTo>
                  <a:pt x="71" y="30"/>
                  <a:pt x="66" y="34"/>
                  <a:pt x="61" y="38"/>
                </a:cubicBezTo>
                <a:cubicBezTo>
                  <a:pt x="68" y="45"/>
                  <a:pt x="68" y="57"/>
                  <a:pt x="61" y="65"/>
                </a:cubicBezTo>
                <a:cubicBezTo>
                  <a:pt x="54" y="73"/>
                  <a:pt x="42" y="73"/>
                  <a:pt x="34" y="66"/>
                </a:cubicBezTo>
                <a:cubicBezTo>
                  <a:pt x="30" y="71"/>
                  <a:pt x="27" y="76"/>
                  <a:pt x="23" y="82"/>
                </a:cubicBezTo>
                <a:cubicBezTo>
                  <a:pt x="33" y="86"/>
                  <a:pt x="37" y="98"/>
                  <a:pt x="32" y="108"/>
                </a:cubicBezTo>
                <a:cubicBezTo>
                  <a:pt x="28" y="117"/>
                  <a:pt x="17" y="122"/>
                  <a:pt x="7" y="118"/>
                </a:cubicBezTo>
                <a:cubicBezTo>
                  <a:pt x="5" y="124"/>
                  <a:pt x="4" y="130"/>
                  <a:pt x="3" y="136"/>
                </a:cubicBezTo>
                <a:cubicBezTo>
                  <a:pt x="13" y="137"/>
                  <a:pt x="21" y="147"/>
                  <a:pt x="20" y="157"/>
                </a:cubicBezTo>
                <a:cubicBezTo>
                  <a:pt x="19" y="168"/>
                  <a:pt x="10" y="176"/>
                  <a:pt x="0" y="176"/>
                </a:cubicBezTo>
                <a:cubicBezTo>
                  <a:pt x="0" y="182"/>
                  <a:pt x="1" y="188"/>
                  <a:pt x="2" y="194"/>
                </a:cubicBezTo>
                <a:cubicBezTo>
                  <a:pt x="12" y="192"/>
                  <a:pt x="22" y="198"/>
                  <a:pt x="25" y="208"/>
                </a:cubicBezTo>
                <a:cubicBezTo>
                  <a:pt x="28" y="218"/>
                  <a:pt x="23" y="229"/>
                  <a:pt x="13" y="232"/>
                </a:cubicBezTo>
                <a:cubicBezTo>
                  <a:pt x="15" y="238"/>
                  <a:pt x="18" y="244"/>
                  <a:pt x="21" y="249"/>
                </a:cubicBezTo>
                <a:cubicBezTo>
                  <a:pt x="30" y="243"/>
                  <a:pt x="42" y="245"/>
                  <a:pt x="48" y="254"/>
                </a:cubicBezTo>
                <a:cubicBezTo>
                  <a:pt x="54" y="263"/>
                  <a:pt x="52" y="275"/>
                  <a:pt x="44" y="281"/>
                </a:cubicBezTo>
                <a:cubicBezTo>
                  <a:pt x="48" y="286"/>
                  <a:pt x="53" y="290"/>
                  <a:pt x="57" y="294"/>
                </a:cubicBezTo>
                <a:cubicBezTo>
                  <a:pt x="64" y="286"/>
                  <a:pt x="76" y="284"/>
                  <a:pt x="85" y="290"/>
                </a:cubicBezTo>
                <a:cubicBezTo>
                  <a:pt x="93" y="296"/>
                  <a:pt x="96" y="307"/>
                  <a:pt x="91" y="316"/>
                </a:cubicBezTo>
                <a:cubicBezTo>
                  <a:pt x="96" y="319"/>
                  <a:pt x="102" y="322"/>
                  <a:pt x="107" y="324"/>
                </a:cubicBezTo>
                <a:cubicBezTo>
                  <a:pt x="111" y="314"/>
                  <a:pt x="121" y="308"/>
                  <a:pt x="131" y="310"/>
                </a:cubicBezTo>
                <a:cubicBezTo>
                  <a:pt x="142" y="313"/>
                  <a:pt x="148" y="323"/>
                  <a:pt x="146" y="334"/>
                </a:cubicBezTo>
                <a:cubicBezTo>
                  <a:pt x="149" y="334"/>
                  <a:pt x="152" y="334"/>
                  <a:pt x="155" y="334"/>
                </a:cubicBezTo>
                <a:cubicBezTo>
                  <a:pt x="158" y="335"/>
                  <a:pt x="161" y="335"/>
                  <a:pt x="164" y="335"/>
                </a:cubicBezTo>
                <a:cubicBezTo>
                  <a:pt x="164" y="324"/>
                  <a:pt x="172" y="315"/>
                  <a:pt x="182" y="314"/>
                </a:cubicBezTo>
                <a:cubicBezTo>
                  <a:pt x="193" y="313"/>
                  <a:pt x="202" y="320"/>
                  <a:pt x="204" y="331"/>
                </a:cubicBezTo>
                <a:cubicBezTo>
                  <a:pt x="210" y="329"/>
                  <a:pt x="216" y="328"/>
                  <a:pt x="222" y="326"/>
                </a:cubicBezTo>
                <a:cubicBezTo>
                  <a:pt x="218" y="316"/>
                  <a:pt x="222" y="305"/>
                  <a:pt x="232" y="300"/>
                </a:cubicBezTo>
                <a:cubicBezTo>
                  <a:pt x="241" y="295"/>
                  <a:pt x="253" y="299"/>
                  <a:pt x="258" y="308"/>
                </a:cubicBezTo>
                <a:cubicBezTo>
                  <a:pt x="263" y="305"/>
                  <a:pt x="268" y="301"/>
                  <a:pt x="273" y="297"/>
                </a:cubicBezTo>
                <a:cubicBezTo>
                  <a:pt x="265" y="289"/>
                  <a:pt x="265" y="277"/>
                  <a:pt x="273" y="270"/>
                </a:cubicBezTo>
                <a:cubicBezTo>
                  <a:pt x="280" y="262"/>
                  <a:pt x="292" y="262"/>
                  <a:pt x="300" y="269"/>
                </a:cubicBezTo>
                <a:cubicBezTo>
                  <a:pt x="304" y="264"/>
                  <a:pt x="307" y="259"/>
                  <a:pt x="311" y="253"/>
                </a:cubicBezTo>
                <a:cubicBezTo>
                  <a:pt x="301" y="248"/>
                  <a:pt x="297" y="237"/>
                  <a:pt x="302" y="227"/>
                </a:cubicBezTo>
                <a:cubicBezTo>
                  <a:pt x="306" y="218"/>
                  <a:pt x="317" y="213"/>
                  <a:pt x="327" y="217"/>
                </a:cubicBezTo>
                <a:cubicBezTo>
                  <a:pt x="329" y="211"/>
                  <a:pt x="330" y="205"/>
                  <a:pt x="331" y="199"/>
                </a:cubicBezTo>
                <a:cubicBezTo>
                  <a:pt x="321" y="198"/>
                  <a:pt x="313" y="188"/>
                  <a:pt x="314" y="178"/>
                </a:cubicBezTo>
                <a:close/>
                <a:moveTo>
                  <a:pt x="167" y="282"/>
                </a:moveTo>
                <a:cubicBezTo>
                  <a:pt x="103" y="282"/>
                  <a:pt x="52" y="231"/>
                  <a:pt x="52" y="167"/>
                </a:cubicBezTo>
                <a:cubicBezTo>
                  <a:pt x="52" y="104"/>
                  <a:pt x="103" y="52"/>
                  <a:pt x="167" y="52"/>
                </a:cubicBezTo>
                <a:cubicBezTo>
                  <a:pt x="230" y="52"/>
                  <a:pt x="282" y="104"/>
                  <a:pt x="282" y="167"/>
                </a:cubicBezTo>
                <a:cubicBezTo>
                  <a:pt x="282" y="231"/>
                  <a:pt x="230" y="282"/>
                  <a:pt x="167" y="282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3677030" y="3163956"/>
            <a:ext cx="1360232" cy="1362478"/>
          </a:xfrm>
          <a:custGeom>
            <a:avLst/>
            <a:gdLst>
              <a:gd name="T0" fmla="*/ 502 w 578"/>
              <a:gd name="T1" fmla="*/ 247 h 578"/>
              <a:gd name="T2" fmla="*/ 551 w 578"/>
              <a:gd name="T3" fmla="*/ 166 h 578"/>
              <a:gd name="T4" fmla="*/ 502 w 578"/>
              <a:gd name="T5" fmla="*/ 94 h 578"/>
              <a:gd name="T6" fmla="*/ 409 w 578"/>
              <a:gd name="T7" fmla="*/ 109 h 578"/>
              <a:gd name="T8" fmla="*/ 386 w 578"/>
              <a:gd name="T9" fmla="*/ 17 h 578"/>
              <a:gd name="T10" fmla="*/ 302 w 578"/>
              <a:gd name="T11" fmla="*/ 0 h 578"/>
              <a:gd name="T12" fmla="*/ 246 w 578"/>
              <a:gd name="T13" fmla="*/ 77 h 578"/>
              <a:gd name="T14" fmla="*/ 165 w 578"/>
              <a:gd name="T15" fmla="*/ 28 h 578"/>
              <a:gd name="T16" fmla="*/ 93 w 578"/>
              <a:gd name="T17" fmla="*/ 76 h 578"/>
              <a:gd name="T18" fmla="*/ 108 w 578"/>
              <a:gd name="T19" fmla="*/ 169 h 578"/>
              <a:gd name="T20" fmla="*/ 16 w 578"/>
              <a:gd name="T21" fmla="*/ 192 h 578"/>
              <a:gd name="T22" fmla="*/ 0 w 578"/>
              <a:gd name="T23" fmla="*/ 277 h 578"/>
              <a:gd name="T24" fmla="*/ 76 w 578"/>
              <a:gd name="T25" fmla="*/ 332 h 578"/>
              <a:gd name="T26" fmla="*/ 27 w 578"/>
              <a:gd name="T27" fmla="*/ 413 h 578"/>
              <a:gd name="T28" fmla="*/ 75 w 578"/>
              <a:gd name="T29" fmla="*/ 485 h 578"/>
              <a:gd name="T30" fmla="*/ 168 w 578"/>
              <a:gd name="T31" fmla="*/ 470 h 578"/>
              <a:gd name="T32" fmla="*/ 191 w 578"/>
              <a:gd name="T33" fmla="*/ 562 h 578"/>
              <a:gd name="T34" fmla="*/ 276 w 578"/>
              <a:gd name="T35" fmla="*/ 578 h 578"/>
              <a:gd name="T36" fmla="*/ 332 w 578"/>
              <a:gd name="T37" fmla="*/ 502 h 578"/>
              <a:gd name="T38" fmla="*/ 412 w 578"/>
              <a:gd name="T39" fmla="*/ 551 h 578"/>
              <a:gd name="T40" fmla="*/ 484 w 578"/>
              <a:gd name="T41" fmla="*/ 503 h 578"/>
              <a:gd name="T42" fmla="*/ 469 w 578"/>
              <a:gd name="T43" fmla="*/ 410 h 578"/>
              <a:gd name="T44" fmla="*/ 561 w 578"/>
              <a:gd name="T45" fmla="*/ 387 h 578"/>
              <a:gd name="T46" fmla="*/ 578 w 578"/>
              <a:gd name="T47" fmla="*/ 302 h 578"/>
              <a:gd name="T48" fmla="*/ 502 w 578"/>
              <a:gd name="T49" fmla="*/ 247 h 578"/>
              <a:gd name="T50" fmla="*/ 437 w 578"/>
              <a:gd name="T51" fmla="*/ 388 h 578"/>
              <a:gd name="T52" fmla="*/ 190 w 578"/>
              <a:gd name="T53" fmla="*/ 438 h 578"/>
              <a:gd name="T54" fmla="*/ 140 w 578"/>
              <a:gd name="T55" fmla="*/ 191 h 578"/>
              <a:gd name="T56" fmla="*/ 388 w 578"/>
              <a:gd name="T57" fmla="*/ 141 h 578"/>
              <a:gd name="T58" fmla="*/ 464 w 578"/>
              <a:gd name="T59" fmla="*/ 254 h 578"/>
              <a:gd name="T60" fmla="*/ 437 w 578"/>
              <a:gd name="T61" fmla="*/ 38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8" h="578">
                <a:moveTo>
                  <a:pt x="502" y="247"/>
                </a:moveTo>
                <a:cubicBezTo>
                  <a:pt x="494" y="211"/>
                  <a:pt x="516" y="176"/>
                  <a:pt x="551" y="166"/>
                </a:cubicBezTo>
                <a:cubicBezTo>
                  <a:pt x="538" y="139"/>
                  <a:pt x="522" y="115"/>
                  <a:pt x="502" y="94"/>
                </a:cubicBezTo>
                <a:cubicBezTo>
                  <a:pt x="480" y="122"/>
                  <a:pt x="439" y="129"/>
                  <a:pt x="409" y="109"/>
                </a:cubicBezTo>
                <a:cubicBezTo>
                  <a:pt x="379" y="89"/>
                  <a:pt x="369" y="49"/>
                  <a:pt x="386" y="17"/>
                </a:cubicBezTo>
                <a:cubicBezTo>
                  <a:pt x="360" y="7"/>
                  <a:pt x="331" y="2"/>
                  <a:pt x="302" y="0"/>
                </a:cubicBezTo>
                <a:cubicBezTo>
                  <a:pt x="306" y="36"/>
                  <a:pt x="282" y="69"/>
                  <a:pt x="246" y="77"/>
                </a:cubicBezTo>
                <a:cubicBezTo>
                  <a:pt x="210" y="84"/>
                  <a:pt x="175" y="62"/>
                  <a:pt x="165" y="28"/>
                </a:cubicBezTo>
                <a:cubicBezTo>
                  <a:pt x="139" y="40"/>
                  <a:pt x="114" y="57"/>
                  <a:pt x="93" y="76"/>
                </a:cubicBezTo>
                <a:cubicBezTo>
                  <a:pt x="121" y="98"/>
                  <a:pt x="128" y="139"/>
                  <a:pt x="108" y="169"/>
                </a:cubicBezTo>
                <a:cubicBezTo>
                  <a:pt x="88" y="200"/>
                  <a:pt x="48" y="209"/>
                  <a:pt x="16" y="192"/>
                </a:cubicBezTo>
                <a:cubicBezTo>
                  <a:pt x="7" y="219"/>
                  <a:pt x="1" y="247"/>
                  <a:pt x="0" y="277"/>
                </a:cubicBezTo>
                <a:cubicBezTo>
                  <a:pt x="35" y="273"/>
                  <a:pt x="69" y="296"/>
                  <a:pt x="76" y="332"/>
                </a:cubicBezTo>
                <a:cubicBezTo>
                  <a:pt x="83" y="368"/>
                  <a:pt x="61" y="403"/>
                  <a:pt x="27" y="413"/>
                </a:cubicBezTo>
                <a:cubicBezTo>
                  <a:pt x="40" y="439"/>
                  <a:pt x="56" y="464"/>
                  <a:pt x="75" y="485"/>
                </a:cubicBezTo>
                <a:cubicBezTo>
                  <a:pt x="98" y="457"/>
                  <a:pt x="138" y="450"/>
                  <a:pt x="168" y="470"/>
                </a:cubicBezTo>
                <a:cubicBezTo>
                  <a:pt x="199" y="490"/>
                  <a:pt x="208" y="531"/>
                  <a:pt x="191" y="562"/>
                </a:cubicBezTo>
                <a:cubicBezTo>
                  <a:pt x="218" y="572"/>
                  <a:pt x="247" y="577"/>
                  <a:pt x="276" y="578"/>
                </a:cubicBezTo>
                <a:cubicBezTo>
                  <a:pt x="272" y="543"/>
                  <a:pt x="296" y="509"/>
                  <a:pt x="332" y="502"/>
                </a:cubicBezTo>
                <a:cubicBezTo>
                  <a:pt x="367" y="495"/>
                  <a:pt x="402" y="517"/>
                  <a:pt x="412" y="551"/>
                </a:cubicBezTo>
                <a:cubicBezTo>
                  <a:pt x="439" y="539"/>
                  <a:pt x="463" y="522"/>
                  <a:pt x="484" y="503"/>
                </a:cubicBezTo>
                <a:cubicBezTo>
                  <a:pt x="456" y="481"/>
                  <a:pt x="449" y="440"/>
                  <a:pt x="469" y="410"/>
                </a:cubicBezTo>
                <a:cubicBezTo>
                  <a:pt x="490" y="379"/>
                  <a:pt x="530" y="370"/>
                  <a:pt x="561" y="387"/>
                </a:cubicBezTo>
                <a:cubicBezTo>
                  <a:pt x="571" y="360"/>
                  <a:pt x="577" y="332"/>
                  <a:pt x="578" y="302"/>
                </a:cubicBezTo>
                <a:cubicBezTo>
                  <a:pt x="542" y="306"/>
                  <a:pt x="509" y="283"/>
                  <a:pt x="502" y="247"/>
                </a:cubicBezTo>
                <a:close/>
                <a:moveTo>
                  <a:pt x="437" y="388"/>
                </a:moveTo>
                <a:cubicBezTo>
                  <a:pt x="383" y="470"/>
                  <a:pt x="272" y="492"/>
                  <a:pt x="190" y="438"/>
                </a:cubicBezTo>
                <a:cubicBezTo>
                  <a:pt x="108" y="384"/>
                  <a:pt x="86" y="273"/>
                  <a:pt x="140" y="191"/>
                </a:cubicBezTo>
                <a:cubicBezTo>
                  <a:pt x="195" y="109"/>
                  <a:pt x="306" y="86"/>
                  <a:pt x="388" y="141"/>
                </a:cubicBezTo>
                <a:cubicBezTo>
                  <a:pt x="427" y="167"/>
                  <a:pt x="454" y="208"/>
                  <a:pt x="464" y="254"/>
                </a:cubicBezTo>
                <a:cubicBezTo>
                  <a:pt x="473" y="301"/>
                  <a:pt x="464" y="349"/>
                  <a:pt x="437" y="38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6090853" y="4003009"/>
            <a:ext cx="1260265" cy="1268127"/>
          </a:xfrm>
          <a:custGeom>
            <a:avLst/>
            <a:gdLst>
              <a:gd name="T0" fmla="*/ 504 w 536"/>
              <a:gd name="T1" fmla="*/ 280 h 538"/>
              <a:gd name="T2" fmla="*/ 536 w 536"/>
              <a:gd name="T3" fmla="*/ 250 h 538"/>
              <a:gd name="T4" fmla="*/ 532 w 536"/>
              <a:gd name="T5" fmla="*/ 221 h 538"/>
              <a:gd name="T6" fmla="*/ 494 w 536"/>
              <a:gd name="T7" fmla="*/ 199 h 538"/>
              <a:gd name="T8" fmla="*/ 513 w 536"/>
              <a:gd name="T9" fmla="*/ 159 h 538"/>
              <a:gd name="T10" fmla="*/ 500 w 536"/>
              <a:gd name="T11" fmla="*/ 133 h 538"/>
              <a:gd name="T12" fmla="*/ 456 w 536"/>
              <a:gd name="T13" fmla="*/ 126 h 538"/>
              <a:gd name="T14" fmla="*/ 461 w 536"/>
              <a:gd name="T15" fmla="*/ 82 h 538"/>
              <a:gd name="T16" fmla="*/ 440 w 536"/>
              <a:gd name="T17" fmla="*/ 62 h 538"/>
              <a:gd name="T18" fmla="*/ 396 w 536"/>
              <a:gd name="T19" fmla="*/ 70 h 538"/>
              <a:gd name="T20" fmla="*/ 386 w 536"/>
              <a:gd name="T21" fmla="*/ 27 h 538"/>
              <a:gd name="T22" fmla="*/ 372 w 536"/>
              <a:gd name="T23" fmla="*/ 21 h 538"/>
              <a:gd name="T24" fmla="*/ 359 w 536"/>
              <a:gd name="T25" fmla="*/ 16 h 538"/>
              <a:gd name="T26" fmla="*/ 320 w 536"/>
              <a:gd name="T27" fmla="*/ 38 h 538"/>
              <a:gd name="T28" fmla="*/ 296 w 536"/>
              <a:gd name="T29" fmla="*/ 2 h 538"/>
              <a:gd name="T30" fmla="*/ 266 w 536"/>
              <a:gd name="T31" fmla="*/ 0 h 538"/>
              <a:gd name="T32" fmla="*/ 238 w 536"/>
              <a:gd name="T33" fmla="*/ 34 h 538"/>
              <a:gd name="T34" fmla="*/ 203 w 536"/>
              <a:gd name="T35" fmla="*/ 8 h 538"/>
              <a:gd name="T36" fmla="*/ 175 w 536"/>
              <a:gd name="T37" fmla="*/ 17 h 538"/>
              <a:gd name="T38" fmla="*/ 160 w 536"/>
              <a:gd name="T39" fmla="*/ 59 h 538"/>
              <a:gd name="T40" fmla="*/ 118 w 536"/>
              <a:gd name="T41" fmla="*/ 46 h 538"/>
              <a:gd name="T42" fmla="*/ 94 w 536"/>
              <a:gd name="T43" fmla="*/ 64 h 538"/>
              <a:gd name="T44" fmla="*/ 95 w 536"/>
              <a:gd name="T45" fmla="*/ 108 h 538"/>
              <a:gd name="T46" fmla="*/ 51 w 536"/>
              <a:gd name="T47" fmla="*/ 111 h 538"/>
              <a:gd name="T48" fmla="*/ 35 w 536"/>
              <a:gd name="T49" fmla="*/ 136 h 538"/>
              <a:gd name="T50" fmla="*/ 50 w 536"/>
              <a:gd name="T51" fmla="*/ 177 h 538"/>
              <a:gd name="T52" fmla="*/ 10 w 536"/>
              <a:gd name="T53" fmla="*/ 195 h 538"/>
              <a:gd name="T54" fmla="*/ 3 w 536"/>
              <a:gd name="T55" fmla="*/ 224 h 538"/>
              <a:gd name="T56" fmla="*/ 32 w 536"/>
              <a:gd name="T57" fmla="*/ 257 h 538"/>
              <a:gd name="T58" fmla="*/ 0 w 536"/>
              <a:gd name="T59" fmla="*/ 288 h 538"/>
              <a:gd name="T60" fmla="*/ 4 w 536"/>
              <a:gd name="T61" fmla="*/ 317 h 538"/>
              <a:gd name="T62" fmla="*/ 42 w 536"/>
              <a:gd name="T63" fmla="*/ 339 h 538"/>
              <a:gd name="T64" fmla="*/ 23 w 536"/>
              <a:gd name="T65" fmla="*/ 378 h 538"/>
              <a:gd name="T66" fmla="*/ 36 w 536"/>
              <a:gd name="T67" fmla="*/ 405 h 538"/>
              <a:gd name="T68" fmla="*/ 80 w 536"/>
              <a:gd name="T69" fmla="*/ 412 h 538"/>
              <a:gd name="T70" fmla="*/ 75 w 536"/>
              <a:gd name="T71" fmla="*/ 456 h 538"/>
              <a:gd name="T72" fmla="*/ 97 w 536"/>
              <a:gd name="T73" fmla="*/ 476 h 538"/>
              <a:gd name="T74" fmla="*/ 140 w 536"/>
              <a:gd name="T75" fmla="*/ 468 h 538"/>
              <a:gd name="T76" fmla="*/ 151 w 536"/>
              <a:gd name="T77" fmla="*/ 511 h 538"/>
              <a:gd name="T78" fmla="*/ 164 w 536"/>
              <a:gd name="T79" fmla="*/ 517 h 538"/>
              <a:gd name="T80" fmla="*/ 178 w 536"/>
              <a:gd name="T81" fmla="*/ 522 h 538"/>
              <a:gd name="T82" fmla="*/ 216 w 536"/>
              <a:gd name="T83" fmla="*/ 499 h 538"/>
              <a:gd name="T84" fmla="*/ 240 w 536"/>
              <a:gd name="T85" fmla="*/ 536 h 538"/>
              <a:gd name="T86" fmla="*/ 270 w 536"/>
              <a:gd name="T87" fmla="*/ 538 h 538"/>
              <a:gd name="T88" fmla="*/ 298 w 536"/>
              <a:gd name="T89" fmla="*/ 503 h 538"/>
              <a:gd name="T90" fmla="*/ 333 w 536"/>
              <a:gd name="T91" fmla="*/ 530 h 538"/>
              <a:gd name="T92" fmla="*/ 362 w 536"/>
              <a:gd name="T93" fmla="*/ 521 h 538"/>
              <a:gd name="T94" fmla="*/ 376 w 536"/>
              <a:gd name="T95" fmla="*/ 479 h 538"/>
              <a:gd name="T96" fmla="*/ 419 w 536"/>
              <a:gd name="T97" fmla="*/ 491 h 538"/>
              <a:gd name="T98" fmla="*/ 442 w 536"/>
              <a:gd name="T99" fmla="*/ 474 h 538"/>
              <a:gd name="T100" fmla="*/ 442 w 536"/>
              <a:gd name="T101" fmla="*/ 430 h 538"/>
              <a:gd name="T102" fmla="*/ 486 w 536"/>
              <a:gd name="T103" fmla="*/ 427 h 538"/>
              <a:gd name="T104" fmla="*/ 501 w 536"/>
              <a:gd name="T105" fmla="*/ 402 h 538"/>
              <a:gd name="T106" fmla="*/ 486 w 536"/>
              <a:gd name="T107" fmla="*/ 361 h 538"/>
              <a:gd name="T108" fmla="*/ 526 w 536"/>
              <a:gd name="T109" fmla="*/ 343 h 538"/>
              <a:gd name="T110" fmla="*/ 533 w 536"/>
              <a:gd name="T111" fmla="*/ 314 h 538"/>
              <a:gd name="T112" fmla="*/ 504 w 536"/>
              <a:gd name="T113" fmla="*/ 280 h 538"/>
              <a:gd name="T114" fmla="*/ 269 w 536"/>
              <a:gd name="T115" fmla="*/ 462 h 538"/>
              <a:gd name="T116" fmla="*/ 78 w 536"/>
              <a:gd name="T117" fmla="*/ 271 h 538"/>
              <a:gd name="T118" fmla="*/ 269 w 536"/>
              <a:gd name="T119" fmla="*/ 80 h 538"/>
              <a:gd name="T120" fmla="*/ 460 w 536"/>
              <a:gd name="T121" fmla="*/ 271 h 538"/>
              <a:gd name="T122" fmla="*/ 269 w 536"/>
              <a:gd name="T123" fmla="*/ 462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6" h="538">
                <a:moveTo>
                  <a:pt x="504" y="280"/>
                </a:moveTo>
                <a:cubicBezTo>
                  <a:pt x="505" y="263"/>
                  <a:pt x="519" y="250"/>
                  <a:pt x="536" y="250"/>
                </a:cubicBezTo>
                <a:cubicBezTo>
                  <a:pt x="535" y="240"/>
                  <a:pt x="534" y="230"/>
                  <a:pt x="532" y="221"/>
                </a:cubicBezTo>
                <a:cubicBezTo>
                  <a:pt x="516" y="225"/>
                  <a:pt x="499" y="215"/>
                  <a:pt x="494" y="199"/>
                </a:cubicBezTo>
                <a:cubicBezTo>
                  <a:pt x="489" y="183"/>
                  <a:pt x="498" y="165"/>
                  <a:pt x="513" y="159"/>
                </a:cubicBezTo>
                <a:cubicBezTo>
                  <a:pt x="509" y="150"/>
                  <a:pt x="505" y="142"/>
                  <a:pt x="500" y="133"/>
                </a:cubicBezTo>
                <a:cubicBezTo>
                  <a:pt x="486" y="143"/>
                  <a:pt x="467" y="140"/>
                  <a:pt x="456" y="126"/>
                </a:cubicBezTo>
                <a:cubicBezTo>
                  <a:pt x="446" y="112"/>
                  <a:pt x="448" y="93"/>
                  <a:pt x="461" y="82"/>
                </a:cubicBezTo>
                <a:cubicBezTo>
                  <a:pt x="454" y="75"/>
                  <a:pt x="447" y="68"/>
                  <a:pt x="440" y="62"/>
                </a:cubicBezTo>
                <a:cubicBezTo>
                  <a:pt x="430" y="76"/>
                  <a:pt x="411" y="79"/>
                  <a:pt x="396" y="70"/>
                </a:cubicBezTo>
                <a:cubicBezTo>
                  <a:pt x="382" y="61"/>
                  <a:pt x="377" y="42"/>
                  <a:pt x="386" y="27"/>
                </a:cubicBezTo>
                <a:cubicBezTo>
                  <a:pt x="381" y="25"/>
                  <a:pt x="377" y="23"/>
                  <a:pt x="372" y="21"/>
                </a:cubicBezTo>
                <a:cubicBezTo>
                  <a:pt x="368" y="19"/>
                  <a:pt x="363" y="17"/>
                  <a:pt x="359" y="16"/>
                </a:cubicBezTo>
                <a:cubicBezTo>
                  <a:pt x="354" y="32"/>
                  <a:pt x="337" y="42"/>
                  <a:pt x="320" y="38"/>
                </a:cubicBezTo>
                <a:cubicBezTo>
                  <a:pt x="304" y="35"/>
                  <a:pt x="293" y="18"/>
                  <a:pt x="296" y="2"/>
                </a:cubicBezTo>
                <a:cubicBezTo>
                  <a:pt x="286" y="1"/>
                  <a:pt x="276" y="0"/>
                  <a:pt x="266" y="0"/>
                </a:cubicBezTo>
                <a:cubicBezTo>
                  <a:pt x="268" y="17"/>
                  <a:pt x="256" y="32"/>
                  <a:pt x="238" y="34"/>
                </a:cubicBezTo>
                <a:cubicBezTo>
                  <a:pt x="221" y="37"/>
                  <a:pt x="206" y="25"/>
                  <a:pt x="203" y="8"/>
                </a:cubicBezTo>
                <a:cubicBezTo>
                  <a:pt x="193" y="11"/>
                  <a:pt x="184" y="14"/>
                  <a:pt x="175" y="17"/>
                </a:cubicBezTo>
                <a:cubicBezTo>
                  <a:pt x="182" y="32"/>
                  <a:pt x="175" y="51"/>
                  <a:pt x="160" y="59"/>
                </a:cubicBezTo>
                <a:cubicBezTo>
                  <a:pt x="145" y="66"/>
                  <a:pt x="126" y="61"/>
                  <a:pt x="118" y="46"/>
                </a:cubicBezTo>
                <a:cubicBezTo>
                  <a:pt x="110" y="52"/>
                  <a:pt x="102" y="58"/>
                  <a:pt x="94" y="64"/>
                </a:cubicBezTo>
                <a:cubicBezTo>
                  <a:pt x="106" y="76"/>
                  <a:pt x="106" y="96"/>
                  <a:pt x="95" y="108"/>
                </a:cubicBezTo>
                <a:cubicBezTo>
                  <a:pt x="83" y="121"/>
                  <a:pt x="64" y="122"/>
                  <a:pt x="51" y="111"/>
                </a:cubicBezTo>
                <a:cubicBezTo>
                  <a:pt x="45" y="119"/>
                  <a:pt x="40" y="127"/>
                  <a:pt x="35" y="136"/>
                </a:cubicBezTo>
                <a:cubicBezTo>
                  <a:pt x="50" y="144"/>
                  <a:pt x="57" y="161"/>
                  <a:pt x="50" y="177"/>
                </a:cubicBezTo>
                <a:cubicBezTo>
                  <a:pt x="44" y="193"/>
                  <a:pt x="26" y="201"/>
                  <a:pt x="10" y="195"/>
                </a:cubicBezTo>
                <a:cubicBezTo>
                  <a:pt x="7" y="205"/>
                  <a:pt x="5" y="214"/>
                  <a:pt x="3" y="224"/>
                </a:cubicBezTo>
                <a:cubicBezTo>
                  <a:pt x="20" y="226"/>
                  <a:pt x="33" y="240"/>
                  <a:pt x="32" y="257"/>
                </a:cubicBezTo>
                <a:cubicBezTo>
                  <a:pt x="31" y="274"/>
                  <a:pt x="17" y="288"/>
                  <a:pt x="0" y="288"/>
                </a:cubicBezTo>
                <a:cubicBezTo>
                  <a:pt x="1" y="298"/>
                  <a:pt x="2" y="308"/>
                  <a:pt x="4" y="317"/>
                </a:cubicBezTo>
                <a:cubicBezTo>
                  <a:pt x="20" y="313"/>
                  <a:pt x="37" y="322"/>
                  <a:pt x="42" y="339"/>
                </a:cubicBezTo>
                <a:cubicBezTo>
                  <a:pt x="47" y="355"/>
                  <a:pt x="39" y="372"/>
                  <a:pt x="23" y="378"/>
                </a:cubicBezTo>
                <a:cubicBezTo>
                  <a:pt x="27" y="387"/>
                  <a:pt x="31" y="396"/>
                  <a:pt x="36" y="405"/>
                </a:cubicBezTo>
                <a:cubicBezTo>
                  <a:pt x="50" y="395"/>
                  <a:pt x="69" y="398"/>
                  <a:pt x="80" y="412"/>
                </a:cubicBezTo>
                <a:cubicBezTo>
                  <a:pt x="90" y="426"/>
                  <a:pt x="88" y="445"/>
                  <a:pt x="75" y="456"/>
                </a:cubicBezTo>
                <a:cubicBezTo>
                  <a:pt x="82" y="463"/>
                  <a:pt x="89" y="469"/>
                  <a:pt x="97" y="476"/>
                </a:cubicBezTo>
                <a:cubicBezTo>
                  <a:pt x="107" y="462"/>
                  <a:pt x="126" y="458"/>
                  <a:pt x="140" y="468"/>
                </a:cubicBezTo>
                <a:cubicBezTo>
                  <a:pt x="154" y="477"/>
                  <a:pt x="159" y="496"/>
                  <a:pt x="151" y="511"/>
                </a:cubicBezTo>
                <a:cubicBezTo>
                  <a:pt x="155" y="513"/>
                  <a:pt x="159" y="515"/>
                  <a:pt x="164" y="517"/>
                </a:cubicBezTo>
                <a:cubicBezTo>
                  <a:pt x="169" y="518"/>
                  <a:pt x="173" y="520"/>
                  <a:pt x="178" y="522"/>
                </a:cubicBezTo>
                <a:cubicBezTo>
                  <a:pt x="182" y="506"/>
                  <a:pt x="199" y="496"/>
                  <a:pt x="216" y="499"/>
                </a:cubicBezTo>
                <a:cubicBezTo>
                  <a:pt x="232" y="503"/>
                  <a:pt x="243" y="519"/>
                  <a:pt x="240" y="536"/>
                </a:cubicBezTo>
                <a:cubicBezTo>
                  <a:pt x="250" y="537"/>
                  <a:pt x="260" y="538"/>
                  <a:pt x="270" y="538"/>
                </a:cubicBezTo>
                <a:cubicBezTo>
                  <a:pt x="269" y="521"/>
                  <a:pt x="281" y="506"/>
                  <a:pt x="298" y="503"/>
                </a:cubicBezTo>
                <a:cubicBezTo>
                  <a:pt x="315" y="501"/>
                  <a:pt x="330" y="513"/>
                  <a:pt x="333" y="530"/>
                </a:cubicBezTo>
                <a:cubicBezTo>
                  <a:pt x="343" y="527"/>
                  <a:pt x="352" y="524"/>
                  <a:pt x="362" y="521"/>
                </a:cubicBezTo>
                <a:cubicBezTo>
                  <a:pt x="355" y="505"/>
                  <a:pt x="361" y="487"/>
                  <a:pt x="376" y="479"/>
                </a:cubicBezTo>
                <a:cubicBezTo>
                  <a:pt x="391" y="471"/>
                  <a:pt x="410" y="477"/>
                  <a:pt x="419" y="491"/>
                </a:cubicBezTo>
                <a:cubicBezTo>
                  <a:pt x="427" y="486"/>
                  <a:pt x="434" y="480"/>
                  <a:pt x="442" y="474"/>
                </a:cubicBezTo>
                <a:cubicBezTo>
                  <a:pt x="430" y="461"/>
                  <a:pt x="430" y="442"/>
                  <a:pt x="442" y="430"/>
                </a:cubicBezTo>
                <a:cubicBezTo>
                  <a:pt x="453" y="417"/>
                  <a:pt x="473" y="416"/>
                  <a:pt x="486" y="427"/>
                </a:cubicBezTo>
                <a:cubicBezTo>
                  <a:pt x="491" y="419"/>
                  <a:pt x="497" y="410"/>
                  <a:pt x="501" y="402"/>
                </a:cubicBezTo>
                <a:cubicBezTo>
                  <a:pt x="486" y="394"/>
                  <a:pt x="479" y="376"/>
                  <a:pt x="486" y="361"/>
                </a:cubicBezTo>
                <a:cubicBezTo>
                  <a:pt x="493" y="345"/>
                  <a:pt x="510" y="337"/>
                  <a:pt x="526" y="343"/>
                </a:cubicBezTo>
                <a:cubicBezTo>
                  <a:pt x="529" y="333"/>
                  <a:pt x="531" y="324"/>
                  <a:pt x="533" y="314"/>
                </a:cubicBezTo>
                <a:cubicBezTo>
                  <a:pt x="516" y="312"/>
                  <a:pt x="503" y="298"/>
                  <a:pt x="504" y="280"/>
                </a:cubicBezTo>
                <a:close/>
                <a:moveTo>
                  <a:pt x="269" y="462"/>
                </a:moveTo>
                <a:cubicBezTo>
                  <a:pt x="164" y="462"/>
                  <a:pt x="78" y="377"/>
                  <a:pt x="78" y="271"/>
                </a:cubicBezTo>
                <a:cubicBezTo>
                  <a:pt x="78" y="165"/>
                  <a:pt x="164" y="80"/>
                  <a:pt x="269" y="80"/>
                </a:cubicBezTo>
                <a:cubicBezTo>
                  <a:pt x="375" y="80"/>
                  <a:pt x="460" y="165"/>
                  <a:pt x="460" y="271"/>
                </a:cubicBezTo>
                <a:cubicBezTo>
                  <a:pt x="460" y="377"/>
                  <a:pt x="375" y="462"/>
                  <a:pt x="269" y="4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Freeform 28"/>
          <p:cNvSpPr>
            <a:spLocks noEditPoints="1"/>
          </p:cNvSpPr>
          <p:nvPr/>
        </p:nvSpPr>
        <p:spPr bwMode="auto">
          <a:xfrm>
            <a:off x="6267200" y="3741296"/>
            <a:ext cx="301026" cy="302149"/>
          </a:xfrm>
          <a:custGeom>
            <a:avLst/>
            <a:gdLst>
              <a:gd name="T0" fmla="*/ 25 w 128"/>
              <a:gd name="T1" fmla="*/ 64 h 128"/>
              <a:gd name="T2" fmla="*/ 64 w 128"/>
              <a:gd name="T3" fmla="*/ 103 h 128"/>
              <a:gd name="T4" fmla="*/ 91 w 128"/>
              <a:gd name="T5" fmla="*/ 92 h 128"/>
              <a:gd name="T6" fmla="*/ 91 w 128"/>
              <a:gd name="T7" fmla="*/ 92 h 128"/>
              <a:gd name="T8" fmla="*/ 103 w 128"/>
              <a:gd name="T9" fmla="*/ 65 h 128"/>
              <a:gd name="T10" fmla="*/ 92 w 128"/>
              <a:gd name="T11" fmla="*/ 37 h 128"/>
              <a:gd name="T12" fmla="*/ 64 w 128"/>
              <a:gd name="T13" fmla="*/ 25 h 128"/>
              <a:gd name="T14" fmla="*/ 25 w 128"/>
              <a:gd name="T15" fmla="*/ 64 h 128"/>
              <a:gd name="T16" fmla="*/ 84 w 128"/>
              <a:gd name="T17" fmla="*/ 84 h 128"/>
              <a:gd name="T18" fmla="*/ 44 w 128"/>
              <a:gd name="T19" fmla="*/ 84 h 128"/>
              <a:gd name="T20" fmla="*/ 45 w 128"/>
              <a:gd name="T21" fmla="*/ 44 h 128"/>
              <a:gd name="T22" fmla="*/ 84 w 128"/>
              <a:gd name="T23" fmla="*/ 45 h 128"/>
              <a:gd name="T24" fmla="*/ 84 w 128"/>
              <a:gd name="T25" fmla="*/ 84 h 128"/>
              <a:gd name="T26" fmla="*/ 99 w 128"/>
              <a:gd name="T27" fmla="*/ 30 h 128"/>
              <a:gd name="T28" fmla="*/ 99 w 128"/>
              <a:gd name="T29" fmla="*/ 8 h 128"/>
              <a:gd name="T30" fmla="*/ 80 w 128"/>
              <a:gd name="T31" fmla="*/ 0 h 128"/>
              <a:gd name="T32" fmla="*/ 64 w 128"/>
              <a:gd name="T33" fmla="*/ 15 h 128"/>
              <a:gd name="T34" fmla="*/ 49 w 128"/>
              <a:gd name="T35" fmla="*/ 0 h 128"/>
              <a:gd name="T36" fmla="*/ 30 w 128"/>
              <a:gd name="T37" fmla="*/ 8 h 128"/>
              <a:gd name="T38" fmla="*/ 29 w 128"/>
              <a:gd name="T39" fmla="*/ 29 h 128"/>
              <a:gd name="T40" fmla="*/ 8 w 128"/>
              <a:gd name="T41" fmla="*/ 30 h 128"/>
              <a:gd name="T42" fmla="*/ 0 w 128"/>
              <a:gd name="T43" fmla="*/ 48 h 128"/>
              <a:gd name="T44" fmla="*/ 15 w 128"/>
              <a:gd name="T45" fmla="*/ 64 h 128"/>
              <a:gd name="T46" fmla="*/ 0 w 128"/>
              <a:gd name="T47" fmla="*/ 80 h 128"/>
              <a:gd name="T48" fmla="*/ 7 w 128"/>
              <a:gd name="T49" fmla="*/ 98 h 128"/>
              <a:gd name="T50" fmla="*/ 29 w 128"/>
              <a:gd name="T51" fmla="*/ 99 h 128"/>
              <a:gd name="T52" fmla="*/ 30 w 128"/>
              <a:gd name="T53" fmla="*/ 121 h 128"/>
              <a:gd name="T54" fmla="*/ 48 w 128"/>
              <a:gd name="T55" fmla="*/ 128 h 128"/>
              <a:gd name="T56" fmla="*/ 64 w 128"/>
              <a:gd name="T57" fmla="*/ 114 h 128"/>
              <a:gd name="T58" fmla="*/ 80 w 128"/>
              <a:gd name="T59" fmla="*/ 128 h 128"/>
              <a:gd name="T60" fmla="*/ 98 w 128"/>
              <a:gd name="T61" fmla="*/ 121 h 128"/>
              <a:gd name="T62" fmla="*/ 99 w 128"/>
              <a:gd name="T63" fmla="*/ 99 h 128"/>
              <a:gd name="T64" fmla="*/ 120 w 128"/>
              <a:gd name="T65" fmla="*/ 99 h 128"/>
              <a:gd name="T66" fmla="*/ 128 w 128"/>
              <a:gd name="T67" fmla="*/ 81 h 128"/>
              <a:gd name="T68" fmla="*/ 114 w 128"/>
              <a:gd name="T69" fmla="*/ 65 h 128"/>
              <a:gd name="T70" fmla="*/ 128 w 128"/>
              <a:gd name="T71" fmla="*/ 49 h 128"/>
              <a:gd name="T72" fmla="*/ 121 w 128"/>
              <a:gd name="T73" fmla="*/ 31 h 128"/>
              <a:gd name="T74" fmla="*/ 99 w 128"/>
              <a:gd name="T75" fmla="*/ 30 h 128"/>
              <a:gd name="T76" fmla="*/ 105 w 128"/>
              <a:gd name="T77" fmla="*/ 65 h 128"/>
              <a:gd name="T78" fmla="*/ 93 w 128"/>
              <a:gd name="T79" fmla="*/ 93 h 128"/>
              <a:gd name="T80" fmla="*/ 64 w 128"/>
              <a:gd name="T81" fmla="*/ 105 h 128"/>
              <a:gd name="T82" fmla="*/ 23 w 128"/>
              <a:gd name="T83" fmla="*/ 64 h 128"/>
              <a:gd name="T84" fmla="*/ 64 w 128"/>
              <a:gd name="T85" fmla="*/ 24 h 128"/>
              <a:gd name="T86" fmla="*/ 105 w 128"/>
              <a:gd name="T87" fmla="*/ 6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" h="128">
                <a:moveTo>
                  <a:pt x="25" y="64"/>
                </a:moveTo>
                <a:cubicBezTo>
                  <a:pt x="25" y="85"/>
                  <a:pt x="42" y="103"/>
                  <a:pt x="64" y="103"/>
                </a:cubicBezTo>
                <a:cubicBezTo>
                  <a:pt x="74" y="103"/>
                  <a:pt x="84" y="99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9" y="85"/>
                  <a:pt x="103" y="75"/>
                  <a:pt x="103" y="65"/>
                </a:cubicBezTo>
                <a:cubicBezTo>
                  <a:pt x="103" y="54"/>
                  <a:pt x="99" y="44"/>
                  <a:pt x="92" y="37"/>
                </a:cubicBezTo>
                <a:cubicBezTo>
                  <a:pt x="85" y="30"/>
                  <a:pt x="75" y="26"/>
                  <a:pt x="64" y="25"/>
                </a:cubicBezTo>
                <a:cubicBezTo>
                  <a:pt x="43" y="25"/>
                  <a:pt x="25" y="43"/>
                  <a:pt x="25" y="64"/>
                </a:cubicBezTo>
                <a:close/>
                <a:moveTo>
                  <a:pt x="84" y="84"/>
                </a:moveTo>
                <a:cubicBezTo>
                  <a:pt x="73" y="95"/>
                  <a:pt x="55" y="95"/>
                  <a:pt x="44" y="84"/>
                </a:cubicBezTo>
                <a:cubicBezTo>
                  <a:pt x="33" y="73"/>
                  <a:pt x="34" y="55"/>
                  <a:pt x="45" y="44"/>
                </a:cubicBezTo>
                <a:cubicBezTo>
                  <a:pt x="55" y="34"/>
                  <a:pt x="73" y="34"/>
                  <a:pt x="84" y="45"/>
                </a:cubicBezTo>
                <a:cubicBezTo>
                  <a:pt x="95" y="56"/>
                  <a:pt x="95" y="73"/>
                  <a:pt x="84" y="84"/>
                </a:cubicBezTo>
                <a:close/>
                <a:moveTo>
                  <a:pt x="99" y="30"/>
                </a:moveTo>
                <a:cubicBezTo>
                  <a:pt x="93" y="24"/>
                  <a:pt x="93" y="14"/>
                  <a:pt x="99" y="8"/>
                </a:cubicBezTo>
                <a:cubicBezTo>
                  <a:pt x="93" y="5"/>
                  <a:pt x="87" y="2"/>
                  <a:pt x="80" y="0"/>
                </a:cubicBezTo>
                <a:cubicBezTo>
                  <a:pt x="80" y="9"/>
                  <a:pt x="73" y="15"/>
                  <a:pt x="64" y="15"/>
                </a:cubicBezTo>
                <a:cubicBezTo>
                  <a:pt x="56" y="15"/>
                  <a:pt x="49" y="8"/>
                  <a:pt x="49" y="0"/>
                </a:cubicBezTo>
                <a:cubicBezTo>
                  <a:pt x="42" y="2"/>
                  <a:pt x="36" y="4"/>
                  <a:pt x="30" y="8"/>
                </a:cubicBezTo>
                <a:cubicBezTo>
                  <a:pt x="36" y="14"/>
                  <a:pt x="35" y="23"/>
                  <a:pt x="29" y="29"/>
                </a:cubicBezTo>
                <a:cubicBezTo>
                  <a:pt x="23" y="35"/>
                  <a:pt x="14" y="35"/>
                  <a:pt x="8" y="30"/>
                </a:cubicBezTo>
                <a:cubicBezTo>
                  <a:pt x="4" y="36"/>
                  <a:pt x="2" y="42"/>
                  <a:pt x="0" y="48"/>
                </a:cubicBezTo>
                <a:cubicBezTo>
                  <a:pt x="8" y="49"/>
                  <a:pt x="15" y="56"/>
                  <a:pt x="15" y="64"/>
                </a:cubicBezTo>
                <a:cubicBezTo>
                  <a:pt x="15" y="72"/>
                  <a:pt x="8" y="79"/>
                  <a:pt x="0" y="80"/>
                </a:cubicBezTo>
                <a:cubicBezTo>
                  <a:pt x="1" y="86"/>
                  <a:pt x="4" y="92"/>
                  <a:pt x="7" y="98"/>
                </a:cubicBezTo>
                <a:cubicBezTo>
                  <a:pt x="14" y="93"/>
                  <a:pt x="23" y="93"/>
                  <a:pt x="29" y="99"/>
                </a:cubicBezTo>
                <a:cubicBezTo>
                  <a:pt x="35" y="105"/>
                  <a:pt x="35" y="114"/>
                  <a:pt x="30" y="121"/>
                </a:cubicBezTo>
                <a:cubicBezTo>
                  <a:pt x="35" y="124"/>
                  <a:pt x="42" y="127"/>
                  <a:pt x="48" y="128"/>
                </a:cubicBezTo>
                <a:cubicBezTo>
                  <a:pt x="49" y="120"/>
                  <a:pt x="55" y="114"/>
                  <a:pt x="64" y="114"/>
                </a:cubicBezTo>
                <a:cubicBezTo>
                  <a:pt x="72" y="114"/>
                  <a:pt x="79" y="120"/>
                  <a:pt x="80" y="128"/>
                </a:cubicBezTo>
                <a:cubicBezTo>
                  <a:pt x="86" y="127"/>
                  <a:pt x="92" y="124"/>
                  <a:pt x="98" y="121"/>
                </a:cubicBezTo>
                <a:cubicBezTo>
                  <a:pt x="93" y="115"/>
                  <a:pt x="93" y="105"/>
                  <a:pt x="99" y="99"/>
                </a:cubicBezTo>
                <a:cubicBezTo>
                  <a:pt x="105" y="94"/>
                  <a:pt x="114" y="93"/>
                  <a:pt x="120" y="99"/>
                </a:cubicBezTo>
                <a:cubicBezTo>
                  <a:pt x="124" y="93"/>
                  <a:pt x="126" y="87"/>
                  <a:pt x="128" y="81"/>
                </a:cubicBezTo>
                <a:cubicBezTo>
                  <a:pt x="120" y="80"/>
                  <a:pt x="113" y="73"/>
                  <a:pt x="114" y="65"/>
                </a:cubicBezTo>
                <a:cubicBezTo>
                  <a:pt x="114" y="56"/>
                  <a:pt x="120" y="50"/>
                  <a:pt x="128" y="49"/>
                </a:cubicBezTo>
                <a:cubicBezTo>
                  <a:pt x="127" y="43"/>
                  <a:pt x="124" y="36"/>
                  <a:pt x="121" y="31"/>
                </a:cubicBezTo>
                <a:cubicBezTo>
                  <a:pt x="114" y="36"/>
                  <a:pt x="105" y="35"/>
                  <a:pt x="99" y="30"/>
                </a:cubicBezTo>
                <a:close/>
                <a:moveTo>
                  <a:pt x="105" y="65"/>
                </a:moveTo>
                <a:cubicBezTo>
                  <a:pt x="105" y="75"/>
                  <a:pt x="100" y="86"/>
                  <a:pt x="93" y="93"/>
                </a:cubicBezTo>
                <a:cubicBezTo>
                  <a:pt x="85" y="101"/>
                  <a:pt x="75" y="105"/>
                  <a:pt x="64" y="105"/>
                </a:cubicBezTo>
                <a:cubicBezTo>
                  <a:pt x="41" y="105"/>
                  <a:pt x="23" y="86"/>
                  <a:pt x="23" y="64"/>
                </a:cubicBezTo>
                <a:cubicBezTo>
                  <a:pt x="24" y="42"/>
                  <a:pt x="42" y="23"/>
                  <a:pt x="64" y="24"/>
                </a:cubicBezTo>
                <a:cubicBezTo>
                  <a:pt x="87" y="24"/>
                  <a:pt x="105" y="42"/>
                  <a:pt x="105" y="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Freeform 29"/>
          <p:cNvSpPr>
            <a:spLocks noEditPoints="1"/>
          </p:cNvSpPr>
          <p:nvPr/>
        </p:nvSpPr>
        <p:spPr bwMode="auto">
          <a:xfrm>
            <a:off x="7151183" y="4009749"/>
            <a:ext cx="215660" cy="214537"/>
          </a:xfrm>
          <a:custGeom>
            <a:avLst/>
            <a:gdLst>
              <a:gd name="T0" fmla="*/ 18 w 92"/>
              <a:gd name="T1" fmla="*/ 45 h 91"/>
              <a:gd name="T2" fmla="*/ 46 w 92"/>
              <a:gd name="T3" fmla="*/ 73 h 91"/>
              <a:gd name="T4" fmla="*/ 66 w 92"/>
              <a:gd name="T5" fmla="*/ 65 h 91"/>
              <a:gd name="T6" fmla="*/ 66 w 92"/>
              <a:gd name="T7" fmla="*/ 65 h 91"/>
              <a:gd name="T8" fmla="*/ 74 w 92"/>
              <a:gd name="T9" fmla="*/ 46 h 91"/>
              <a:gd name="T10" fmla="*/ 66 w 92"/>
              <a:gd name="T11" fmla="*/ 26 h 91"/>
              <a:gd name="T12" fmla="*/ 46 w 92"/>
              <a:gd name="T13" fmla="*/ 18 h 91"/>
              <a:gd name="T14" fmla="*/ 18 w 92"/>
              <a:gd name="T15" fmla="*/ 45 h 91"/>
              <a:gd name="T16" fmla="*/ 60 w 92"/>
              <a:gd name="T17" fmla="*/ 60 h 91"/>
              <a:gd name="T18" fmla="*/ 32 w 92"/>
              <a:gd name="T19" fmla="*/ 60 h 91"/>
              <a:gd name="T20" fmla="*/ 32 w 92"/>
              <a:gd name="T21" fmla="*/ 31 h 91"/>
              <a:gd name="T22" fmla="*/ 60 w 92"/>
              <a:gd name="T23" fmla="*/ 32 h 91"/>
              <a:gd name="T24" fmla="*/ 60 w 92"/>
              <a:gd name="T25" fmla="*/ 60 h 91"/>
              <a:gd name="T26" fmla="*/ 71 w 92"/>
              <a:gd name="T27" fmla="*/ 21 h 91"/>
              <a:gd name="T28" fmla="*/ 71 w 92"/>
              <a:gd name="T29" fmla="*/ 5 h 91"/>
              <a:gd name="T30" fmla="*/ 58 w 92"/>
              <a:gd name="T31" fmla="*/ 0 h 91"/>
              <a:gd name="T32" fmla="*/ 46 w 92"/>
              <a:gd name="T33" fmla="*/ 10 h 91"/>
              <a:gd name="T34" fmla="*/ 35 w 92"/>
              <a:gd name="T35" fmla="*/ 0 h 91"/>
              <a:gd name="T36" fmla="*/ 22 w 92"/>
              <a:gd name="T37" fmla="*/ 5 h 91"/>
              <a:gd name="T38" fmla="*/ 21 w 92"/>
              <a:gd name="T39" fmla="*/ 20 h 91"/>
              <a:gd name="T40" fmla="*/ 6 w 92"/>
              <a:gd name="T41" fmla="*/ 21 h 91"/>
              <a:gd name="T42" fmla="*/ 0 w 92"/>
              <a:gd name="T43" fmla="*/ 34 h 91"/>
              <a:gd name="T44" fmla="*/ 11 w 92"/>
              <a:gd name="T45" fmla="*/ 45 h 91"/>
              <a:gd name="T46" fmla="*/ 0 w 92"/>
              <a:gd name="T47" fmla="*/ 57 h 91"/>
              <a:gd name="T48" fmla="*/ 6 w 92"/>
              <a:gd name="T49" fmla="*/ 70 h 91"/>
              <a:gd name="T50" fmla="*/ 21 w 92"/>
              <a:gd name="T51" fmla="*/ 70 h 91"/>
              <a:gd name="T52" fmla="*/ 21 w 92"/>
              <a:gd name="T53" fmla="*/ 86 h 91"/>
              <a:gd name="T54" fmla="*/ 34 w 92"/>
              <a:gd name="T55" fmla="*/ 91 h 91"/>
              <a:gd name="T56" fmla="*/ 46 w 92"/>
              <a:gd name="T57" fmla="*/ 81 h 91"/>
              <a:gd name="T58" fmla="*/ 57 w 92"/>
              <a:gd name="T59" fmla="*/ 91 h 91"/>
              <a:gd name="T60" fmla="*/ 70 w 92"/>
              <a:gd name="T61" fmla="*/ 86 h 91"/>
              <a:gd name="T62" fmla="*/ 71 w 92"/>
              <a:gd name="T63" fmla="*/ 71 h 91"/>
              <a:gd name="T64" fmla="*/ 86 w 92"/>
              <a:gd name="T65" fmla="*/ 70 h 91"/>
              <a:gd name="T66" fmla="*/ 92 w 92"/>
              <a:gd name="T67" fmla="*/ 57 h 91"/>
              <a:gd name="T68" fmla="*/ 81 w 92"/>
              <a:gd name="T69" fmla="*/ 46 h 91"/>
              <a:gd name="T70" fmla="*/ 92 w 92"/>
              <a:gd name="T71" fmla="*/ 35 h 91"/>
              <a:gd name="T72" fmla="*/ 87 w 92"/>
              <a:gd name="T73" fmla="*/ 21 h 91"/>
              <a:gd name="T74" fmla="*/ 71 w 92"/>
              <a:gd name="T75" fmla="*/ 21 h 91"/>
              <a:gd name="T76" fmla="*/ 75 w 92"/>
              <a:gd name="T77" fmla="*/ 46 h 91"/>
              <a:gd name="T78" fmla="*/ 66 w 92"/>
              <a:gd name="T79" fmla="*/ 66 h 91"/>
              <a:gd name="T80" fmla="*/ 46 w 92"/>
              <a:gd name="T81" fmla="*/ 75 h 91"/>
              <a:gd name="T82" fmla="*/ 17 w 92"/>
              <a:gd name="T83" fmla="*/ 45 h 91"/>
              <a:gd name="T84" fmla="*/ 46 w 92"/>
              <a:gd name="T85" fmla="*/ 16 h 91"/>
              <a:gd name="T86" fmla="*/ 75 w 92"/>
              <a:gd name="T87" fmla="*/ 4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2" h="91">
                <a:moveTo>
                  <a:pt x="18" y="45"/>
                </a:moveTo>
                <a:cubicBezTo>
                  <a:pt x="18" y="61"/>
                  <a:pt x="31" y="73"/>
                  <a:pt x="46" y="73"/>
                </a:cubicBezTo>
                <a:cubicBezTo>
                  <a:pt x="53" y="73"/>
                  <a:pt x="60" y="71"/>
                  <a:pt x="66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71" y="60"/>
                  <a:pt x="74" y="53"/>
                  <a:pt x="74" y="46"/>
                </a:cubicBezTo>
                <a:cubicBezTo>
                  <a:pt x="74" y="38"/>
                  <a:pt x="71" y="31"/>
                  <a:pt x="66" y="26"/>
                </a:cubicBezTo>
                <a:cubicBezTo>
                  <a:pt x="61" y="21"/>
                  <a:pt x="54" y="18"/>
                  <a:pt x="46" y="18"/>
                </a:cubicBezTo>
                <a:cubicBezTo>
                  <a:pt x="31" y="18"/>
                  <a:pt x="18" y="30"/>
                  <a:pt x="18" y="45"/>
                </a:cubicBezTo>
                <a:close/>
                <a:moveTo>
                  <a:pt x="60" y="60"/>
                </a:moveTo>
                <a:cubicBezTo>
                  <a:pt x="52" y="67"/>
                  <a:pt x="40" y="67"/>
                  <a:pt x="32" y="60"/>
                </a:cubicBezTo>
                <a:cubicBezTo>
                  <a:pt x="24" y="52"/>
                  <a:pt x="24" y="39"/>
                  <a:pt x="32" y="31"/>
                </a:cubicBezTo>
                <a:cubicBezTo>
                  <a:pt x="40" y="24"/>
                  <a:pt x="53" y="24"/>
                  <a:pt x="60" y="32"/>
                </a:cubicBezTo>
                <a:cubicBezTo>
                  <a:pt x="68" y="39"/>
                  <a:pt x="68" y="52"/>
                  <a:pt x="60" y="60"/>
                </a:cubicBezTo>
                <a:close/>
                <a:moveTo>
                  <a:pt x="71" y="21"/>
                </a:moveTo>
                <a:cubicBezTo>
                  <a:pt x="67" y="16"/>
                  <a:pt x="67" y="10"/>
                  <a:pt x="71" y="5"/>
                </a:cubicBezTo>
                <a:cubicBezTo>
                  <a:pt x="67" y="3"/>
                  <a:pt x="62" y="1"/>
                  <a:pt x="58" y="0"/>
                </a:cubicBezTo>
                <a:cubicBezTo>
                  <a:pt x="57" y="6"/>
                  <a:pt x="52" y="10"/>
                  <a:pt x="46" y="10"/>
                </a:cubicBezTo>
                <a:cubicBezTo>
                  <a:pt x="40" y="10"/>
                  <a:pt x="35" y="5"/>
                  <a:pt x="35" y="0"/>
                </a:cubicBezTo>
                <a:cubicBezTo>
                  <a:pt x="31" y="1"/>
                  <a:pt x="26" y="3"/>
                  <a:pt x="22" y="5"/>
                </a:cubicBezTo>
                <a:cubicBezTo>
                  <a:pt x="26" y="9"/>
                  <a:pt x="25" y="16"/>
                  <a:pt x="21" y="20"/>
                </a:cubicBezTo>
                <a:cubicBezTo>
                  <a:pt x="17" y="25"/>
                  <a:pt x="10" y="25"/>
                  <a:pt x="6" y="21"/>
                </a:cubicBezTo>
                <a:cubicBezTo>
                  <a:pt x="3" y="25"/>
                  <a:pt x="1" y="29"/>
                  <a:pt x="0" y="34"/>
                </a:cubicBezTo>
                <a:cubicBezTo>
                  <a:pt x="6" y="34"/>
                  <a:pt x="11" y="39"/>
                  <a:pt x="11" y="45"/>
                </a:cubicBezTo>
                <a:cubicBezTo>
                  <a:pt x="11" y="51"/>
                  <a:pt x="6" y="56"/>
                  <a:pt x="0" y="57"/>
                </a:cubicBezTo>
                <a:cubicBezTo>
                  <a:pt x="1" y="61"/>
                  <a:pt x="3" y="66"/>
                  <a:pt x="6" y="70"/>
                </a:cubicBezTo>
                <a:cubicBezTo>
                  <a:pt x="10" y="66"/>
                  <a:pt x="17" y="66"/>
                  <a:pt x="21" y="70"/>
                </a:cubicBezTo>
                <a:cubicBezTo>
                  <a:pt x="25" y="75"/>
                  <a:pt x="25" y="81"/>
                  <a:pt x="21" y="86"/>
                </a:cubicBezTo>
                <a:cubicBezTo>
                  <a:pt x="26" y="88"/>
                  <a:pt x="30" y="90"/>
                  <a:pt x="34" y="91"/>
                </a:cubicBezTo>
                <a:cubicBezTo>
                  <a:pt x="35" y="85"/>
                  <a:pt x="40" y="81"/>
                  <a:pt x="46" y="81"/>
                </a:cubicBezTo>
                <a:cubicBezTo>
                  <a:pt x="52" y="81"/>
                  <a:pt x="57" y="86"/>
                  <a:pt x="57" y="91"/>
                </a:cubicBezTo>
                <a:cubicBezTo>
                  <a:pt x="62" y="90"/>
                  <a:pt x="66" y="89"/>
                  <a:pt x="70" y="86"/>
                </a:cubicBezTo>
                <a:cubicBezTo>
                  <a:pt x="66" y="82"/>
                  <a:pt x="67" y="75"/>
                  <a:pt x="71" y="71"/>
                </a:cubicBezTo>
                <a:cubicBezTo>
                  <a:pt x="75" y="67"/>
                  <a:pt x="82" y="66"/>
                  <a:pt x="86" y="70"/>
                </a:cubicBezTo>
                <a:cubicBezTo>
                  <a:pt x="89" y="66"/>
                  <a:pt x="91" y="62"/>
                  <a:pt x="92" y="57"/>
                </a:cubicBezTo>
                <a:cubicBezTo>
                  <a:pt x="86" y="57"/>
                  <a:pt x="81" y="52"/>
                  <a:pt x="81" y="46"/>
                </a:cubicBezTo>
                <a:cubicBezTo>
                  <a:pt x="82" y="40"/>
                  <a:pt x="86" y="35"/>
                  <a:pt x="92" y="35"/>
                </a:cubicBezTo>
                <a:cubicBezTo>
                  <a:pt x="91" y="30"/>
                  <a:pt x="89" y="26"/>
                  <a:pt x="87" y="21"/>
                </a:cubicBezTo>
                <a:cubicBezTo>
                  <a:pt x="82" y="25"/>
                  <a:pt x="75" y="25"/>
                  <a:pt x="71" y="21"/>
                </a:cubicBezTo>
                <a:close/>
                <a:moveTo>
                  <a:pt x="75" y="46"/>
                </a:moveTo>
                <a:cubicBezTo>
                  <a:pt x="75" y="54"/>
                  <a:pt x="72" y="61"/>
                  <a:pt x="66" y="66"/>
                </a:cubicBezTo>
                <a:cubicBezTo>
                  <a:pt x="61" y="72"/>
                  <a:pt x="54" y="75"/>
                  <a:pt x="46" y="75"/>
                </a:cubicBezTo>
                <a:cubicBezTo>
                  <a:pt x="30" y="75"/>
                  <a:pt x="17" y="61"/>
                  <a:pt x="17" y="45"/>
                </a:cubicBezTo>
                <a:cubicBezTo>
                  <a:pt x="17" y="29"/>
                  <a:pt x="30" y="16"/>
                  <a:pt x="46" y="16"/>
                </a:cubicBezTo>
                <a:cubicBezTo>
                  <a:pt x="62" y="17"/>
                  <a:pt x="75" y="30"/>
                  <a:pt x="75" y="4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Freeform 30"/>
          <p:cNvSpPr>
            <a:spLocks noEditPoints="1"/>
          </p:cNvSpPr>
          <p:nvPr/>
        </p:nvSpPr>
        <p:spPr bwMode="auto">
          <a:xfrm>
            <a:off x="7974510" y="3602016"/>
            <a:ext cx="312258" cy="315628"/>
          </a:xfrm>
          <a:custGeom>
            <a:avLst/>
            <a:gdLst>
              <a:gd name="T0" fmla="*/ 28 w 133"/>
              <a:gd name="T1" fmla="*/ 73 h 134"/>
              <a:gd name="T2" fmla="*/ 73 w 133"/>
              <a:gd name="T3" fmla="*/ 106 h 134"/>
              <a:gd name="T4" fmla="*/ 99 w 133"/>
              <a:gd name="T5" fmla="*/ 90 h 134"/>
              <a:gd name="T6" fmla="*/ 99 w 133"/>
              <a:gd name="T7" fmla="*/ 90 h 134"/>
              <a:gd name="T8" fmla="*/ 106 w 133"/>
              <a:gd name="T9" fmla="*/ 60 h 134"/>
              <a:gd name="T10" fmla="*/ 89 w 133"/>
              <a:gd name="T11" fmla="*/ 35 h 134"/>
              <a:gd name="T12" fmla="*/ 60 w 133"/>
              <a:gd name="T13" fmla="*/ 28 h 134"/>
              <a:gd name="T14" fmla="*/ 28 w 133"/>
              <a:gd name="T15" fmla="*/ 73 h 134"/>
              <a:gd name="T16" fmla="*/ 90 w 133"/>
              <a:gd name="T17" fmla="*/ 83 h 134"/>
              <a:gd name="T18" fmla="*/ 50 w 133"/>
              <a:gd name="T19" fmla="*/ 90 h 134"/>
              <a:gd name="T20" fmla="*/ 43 w 133"/>
              <a:gd name="T21" fmla="*/ 50 h 134"/>
              <a:gd name="T22" fmla="*/ 83 w 133"/>
              <a:gd name="T23" fmla="*/ 44 h 134"/>
              <a:gd name="T24" fmla="*/ 90 w 133"/>
              <a:gd name="T25" fmla="*/ 83 h 134"/>
              <a:gd name="T26" fmla="*/ 96 w 133"/>
              <a:gd name="T27" fmla="*/ 26 h 134"/>
              <a:gd name="T28" fmla="*/ 91 w 133"/>
              <a:gd name="T29" fmla="*/ 4 h 134"/>
              <a:gd name="T30" fmla="*/ 72 w 133"/>
              <a:gd name="T31" fmla="*/ 0 h 134"/>
              <a:gd name="T32" fmla="*/ 58 w 133"/>
              <a:gd name="T33" fmla="*/ 17 h 134"/>
              <a:gd name="T34" fmla="*/ 40 w 133"/>
              <a:gd name="T35" fmla="*/ 5 h 134"/>
              <a:gd name="T36" fmla="*/ 23 w 133"/>
              <a:gd name="T37" fmla="*/ 16 h 134"/>
              <a:gd name="T38" fmla="*/ 26 w 133"/>
              <a:gd name="T39" fmla="*/ 38 h 134"/>
              <a:gd name="T40" fmla="*/ 4 w 133"/>
              <a:gd name="T41" fmla="*/ 42 h 134"/>
              <a:gd name="T42" fmla="*/ 0 w 133"/>
              <a:gd name="T43" fmla="*/ 62 h 134"/>
              <a:gd name="T44" fmla="*/ 17 w 133"/>
              <a:gd name="T45" fmla="*/ 75 h 134"/>
              <a:gd name="T46" fmla="*/ 5 w 133"/>
              <a:gd name="T47" fmla="*/ 94 h 134"/>
              <a:gd name="T48" fmla="*/ 16 w 133"/>
              <a:gd name="T49" fmla="*/ 111 h 134"/>
              <a:gd name="T50" fmla="*/ 37 w 133"/>
              <a:gd name="T51" fmla="*/ 108 h 134"/>
              <a:gd name="T52" fmla="*/ 42 w 133"/>
              <a:gd name="T53" fmla="*/ 129 h 134"/>
              <a:gd name="T54" fmla="*/ 61 w 133"/>
              <a:gd name="T55" fmla="*/ 134 h 134"/>
              <a:gd name="T56" fmla="*/ 75 w 133"/>
              <a:gd name="T57" fmla="*/ 117 h 134"/>
              <a:gd name="T58" fmla="*/ 93 w 133"/>
              <a:gd name="T59" fmla="*/ 129 h 134"/>
              <a:gd name="T60" fmla="*/ 110 w 133"/>
              <a:gd name="T61" fmla="*/ 118 h 134"/>
              <a:gd name="T62" fmla="*/ 108 w 133"/>
              <a:gd name="T63" fmla="*/ 96 h 134"/>
              <a:gd name="T64" fmla="*/ 129 w 133"/>
              <a:gd name="T65" fmla="*/ 92 h 134"/>
              <a:gd name="T66" fmla="*/ 133 w 133"/>
              <a:gd name="T67" fmla="*/ 72 h 134"/>
              <a:gd name="T68" fmla="*/ 116 w 133"/>
              <a:gd name="T69" fmla="*/ 59 h 134"/>
              <a:gd name="T70" fmla="*/ 128 w 133"/>
              <a:gd name="T71" fmla="*/ 40 h 134"/>
              <a:gd name="T72" fmla="*/ 118 w 133"/>
              <a:gd name="T73" fmla="*/ 23 h 134"/>
              <a:gd name="T74" fmla="*/ 96 w 133"/>
              <a:gd name="T75" fmla="*/ 26 h 134"/>
              <a:gd name="T76" fmla="*/ 107 w 133"/>
              <a:gd name="T77" fmla="*/ 60 h 134"/>
              <a:gd name="T78" fmla="*/ 100 w 133"/>
              <a:gd name="T79" fmla="*/ 91 h 134"/>
              <a:gd name="T80" fmla="*/ 73 w 133"/>
              <a:gd name="T81" fmla="*/ 108 h 134"/>
              <a:gd name="T82" fmla="*/ 26 w 133"/>
              <a:gd name="T83" fmla="*/ 74 h 134"/>
              <a:gd name="T84" fmla="*/ 60 w 133"/>
              <a:gd name="T85" fmla="*/ 26 h 134"/>
              <a:gd name="T86" fmla="*/ 107 w 133"/>
              <a:gd name="T87" fmla="*/ 6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3" h="134">
                <a:moveTo>
                  <a:pt x="28" y="73"/>
                </a:moveTo>
                <a:cubicBezTo>
                  <a:pt x="31" y="95"/>
                  <a:pt x="52" y="109"/>
                  <a:pt x="73" y="106"/>
                </a:cubicBezTo>
                <a:cubicBezTo>
                  <a:pt x="84" y="104"/>
                  <a:pt x="93" y="98"/>
                  <a:pt x="99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5" y="81"/>
                  <a:pt x="107" y="71"/>
                  <a:pt x="106" y="60"/>
                </a:cubicBezTo>
                <a:cubicBezTo>
                  <a:pt x="104" y="50"/>
                  <a:pt x="98" y="41"/>
                  <a:pt x="89" y="35"/>
                </a:cubicBezTo>
                <a:cubicBezTo>
                  <a:pt x="81" y="29"/>
                  <a:pt x="71" y="26"/>
                  <a:pt x="60" y="28"/>
                </a:cubicBezTo>
                <a:cubicBezTo>
                  <a:pt x="39" y="32"/>
                  <a:pt x="24" y="52"/>
                  <a:pt x="28" y="73"/>
                </a:cubicBezTo>
                <a:close/>
                <a:moveTo>
                  <a:pt x="90" y="83"/>
                </a:moveTo>
                <a:cubicBezTo>
                  <a:pt x="81" y="96"/>
                  <a:pt x="63" y="99"/>
                  <a:pt x="50" y="90"/>
                </a:cubicBezTo>
                <a:cubicBezTo>
                  <a:pt x="37" y="81"/>
                  <a:pt x="34" y="63"/>
                  <a:pt x="43" y="50"/>
                </a:cubicBezTo>
                <a:cubicBezTo>
                  <a:pt x="53" y="38"/>
                  <a:pt x="70" y="35"/>
                  <a:pt x="83" y="44"/>
                </a:cubicBezTo>
                <a:cubicBezTo>
                  <a:pt x="96" y="53"/>
                  <a:pt x="99" y="71"/>
                  <a:pt x="90" y="83"/>
                </a:cubicBezTo>
                <a:close/>
                <a:moveTo>
                  <a:pt x="96" y="26"/>
                </a:moveTo>
                <a:cubicBezTo>
                  <a:pt x="89" y="21"/>
                  <a:pt x="87" y="12"/>
                  <a:pt x="91" y="4"/>
                </a:cubicBezTo>
                <a:cubicBezTo>
                  <a:pt x="85" y="2"/>
                  <a:pt x="78" y="0"/>
                  <a:pt x="72" y="0"/>
                </a:cubicBezTo>
                <a:cubicBezTo>
                  <a:pt x="72" y="8"/>
                  <a:pt x="67" y="16"/>
                  <a:pt x="58" y="17"/>
                </a:cubicBezTo>
                <a:cubicBezTo>
                  <a:pt x="50" y="19"/>
                  <a:pt x="42" y="13"/>
                  <a:pt x="40" y="5"/>
                </a:cubicBezTo>
                <a:cubicBezTo>
                  <a:pt x="34" y="8"/>
                  <a:pt x="28" y="11"/>
                  <a:pt x="23" y="16"/>
                </a:cubicBezTo>
                <a:cubicBezTo>
                  <a:pt x="29" y="21"/>
                  <a:pt x="30" y="31"/>
                  <a:pt x="26" y="38"/>
                </a:cubicBezTo>
                <a:cubicBezTo>
                  <a:pt x="21" y="45"/>
                  <a:pt x="11" y="46"/>
                  <a:pt x="4" y="42"/>
                </a:cubicBezTo>
                <a:cubicBezTo>
                  <a:pt x="2" y="49"/>
                  <a:pt x="0" y="55"/>
                  <a:pt x="0" y="62"/>
                </a:cubicBezTo>
                <a:cubicBezTo>
                  <a:pt x="8" y="61"/>
                  <a:pt x="16" y="67"/>
                  <a:pt x="17" y="75"/>
                </a:cubicBezTo>
                <a:cubicBezTo>
                  <a:pt x="18" y="84"/>
                  <a:pt x="13" y="92"/>
                  <a:pt x="5" y="94"/>
                </a:cubicBezTo>
                <a:cubicBezTo>
                  <a:pt x="8" y="100"/>
                  <a:pt x="11" y="105"/>
                  <a:pt x="16" y="111"/>
                </a:cubicBezTo>
                <a:cubicBezTo>
                  <a:pt x="21" y="104"/>
                  <a:pt x="30" y="103"/>
                  <a:pt x="37" y="108"/>
                </a:cubicBezTo>
                <a:cubicBezTo>
                  <a:pt x="44" y="113"/>
                  <a:pt x="46" y="122"/>
                  <a:pt x="42" y="129"/>
                </a:cubicBezTo>
                <a:cubicBezTo>
                  <a:pt x="48" y="132"/>
                  <a:pt x="55" y="133"/>
                  <a:pt x="61" y="134"/>
                </a:cubicBezTo>
                <a:cubicBezTo>
                  <a:pt x="61" y="126"/>
                  <a:pt x="67" y="118"/>
                  <a:pt x="75" y="117"/>
                </a:cubicBezTo>
                <a:cubicBezTo>
                  <a:pt x="83" y="115"/>
                  <a:pt x="91" y="120"/>
                  <a:pt x="93" y="129"/>
                </a:cubicBezTo>
                <a:cubicBezTo>
                  <a:pt x="99" y="126"/>
                  <a:pt x="105" y="122"/>
                  <a:pt x="110" y="118"/>
                </a:cubicBezTo>
                <a:cubicBezTo>
                  <a:pt x="104" y="112"/>
                  <a:pt x="103" y="103"/>
                  <a:pt x="108" y="96"/>
                </a:cubicBezTo>
                <a:cubicBezTo>
                  <a:pt x="112" y="89"/>
                  <a:pt x="122" y="87"/>
                  <a:pt x="129" y="92"/>
                </a:cubicBezTo>
                <a:cubicBezTo>
                  <a:pt x="132" y="85"/>
                  <a:pt x="133" y="79"/>
                  <a:pt x="133" y="72"/>
                </a:cubicBezTo>
                <a:cubicBezTo>
                  <a:pt x="125" y="73"/>
                  <a:pt x="118" y="67"/>
                  <a:pt x="116" y="59"/>
                </a:cubicBezTo>
                <a:cubicBezTo>
                  <a:pt x="115" y="50"/>
                  <a:pt x="120" y="42"/>
                  <a:pt x="128" y="40"/>
                </a:cubicBezTo>
                <a:cubicBezTo>
                  <a:pt x="126" y="34"/>
                  <a:pt x="122" y="28"/>
                  <a:pt x="118" y="23"/>
                </a:cubicBezTo>
                <a:cubicBezTo>
                  <a:pt x="112" y="30"/>
                  <a:pt x="103" y="31"/>
                  <a:pt x="96" y="26"/>
                </a:cubicBezTo>
                <a:close/>
                <a:moveTo>
                  <a:pt x="107" y="60"/>
                </a:moveTo>
                <a:cubicBezTo>
                  <a:pt x="109" y="71"/>
                  <a:pt x="107" y="82"/>
                  <a:pt x="100" y="91"/>
                </a:cubicBezTo>
                <a:cubicBezTo>
                  <a:pt x="94" y="100"/>
                  <a:pt x="84" y="106"/>
                  <a:pt x="73" y="108"/>
                </a:cubicBezTo>
                <a:cubicBezTo>
                  <a:pt x="51" y="111"/>
                  <a:pt x="30" y="96"/>
                  <a:pt x="26" y="74"/>
                </a:cubicBezTo>
                <a:cubicBezTo>
                  <a:pt x="22" y="51"/>
                  <a:pt x="37" y="30"/>
                  <a:pt x="60" y="26"/>
                </a:cubicBezTo>
                <a:cubicBezTo>
                  <a:pt x="82" y="22"/>
                  <a:pt x="104" y="38"/>
                  <a:pt x="107" y="6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Freeform 48"/>
          <p:cNvSpPr>
            <a:spLocks noEditPoints="1"/>
          </p:cNvSpPr>
          <p:nvPr/>
        </p:nvSpPr>
        <p:spPr bwMode="auto">
          <a:xfrm>
            <a:off x="5031646" y="3241460"/>
            <a:ext cx="1223198" cy="1225444"/>
          </a:xfrm>
          <a:custGeom>
            <a:avLst/>
            <a:gdLst>
              <a:gd name="T0" fmla="*/ 488 w 520"/>
              <a:gd name="T1" fmla="*/ 239 h 520"/>
              <a:gd name="T2" fmla="*/ 515 w 520"/>
              <a:gd name="T3" fmla="*/ 206 h 520"/>
              <a:gd name="T4" fmla="*/ 507 w 520"/>
              <a:gd name="T5" fmla="*/ 178 h 520"/>
              <a:gd name="T6" fmla="*/ 468 w 520"/>
              <a:gd name="T7" fmla="*/ 162 h 520"/>
              <a:gd name="T8" fmla="*/ 481 w 520"/>
              <a:gd name="T9" fmla="*/ 122 h 520"/>
              <a:gd name="T10" fmla="*/ 464 w 520"/>
              <a:gd name="T11" fmla="*/ 98 h 520"/>
              <a:gd name="T12" fmla="*/ 422 w 520"/>
              <a:gd name="T13" fmla="*/ 97 h 520"/>
              <a:gd name="T14" fmla="*/ 420 w 520"/>
              <a:gd name="T15" fmla="*/ 55 h 520"/>
              <a:gd name="T16" fmla="*/ 397 w 520"/>
              <a:gd name="T17" fmla="*/ 38 h 520"/>
              <a:gd name="T18" fmla="*/ 356 w 520"/>
              <a:gd name="T19" fmla="*/ 52 h 520"/>
              <a:gd name="T20" fmla="*/ 340 w 520"/>
              <a:gd name="T21" fmla="*/ 12 h 520"/>
              <a:gd name="T22" fmla="*/ 313 w 520"/>
              <a:gd name="T23" fmla="*/ 5 h 520"/>
              <a:gd name="T24" fmla="*/ 279 w 520"/>
              <a:gd name="T25" fmla="*/ 32 h 520"/>
              <a:gd name="T26" fmla="*/ 251 w 520"/>
              <a:gd name="T27" fmla="*/ 0 h 520"/>
              <a:gd name="T28" fmla="*/ 237 w 520"/>
              <a:gd name="T29" fmla="*/ 1 h 520"/>
              <a:gd name="T30" fmla="*/ 222 w 520"/>
              <a:gd name="T31" fmla="*/ 2 h 520"/>
              <a:gd name="T32" fmla="*/ 200 w 520"/>
              <a:gd name="T33" fmla="*/ 39 h 520"/>
              <a:gd name="T34" fmla="*/ 162 w 520"/>
              <a:gd name="T35" fmla="*/ 19 h 520"/>
              <a:gd name="T36" fmla="*/ 136 w 520"/>
              <a:gd name="T37" fmla="*/ 31 h 520"/>
              <a:gd name="T38" fmla="*/ 128 w 520"/>
              <a:gd name="T39" fmla="*/ 73 h 520"/>
              <a:gd name="T40" fmla="*/ 86 w 520"/>
              <a:gd name="T41" fmla="*/ 67 h 520"/>
              <a:gd name="T42" fmla="*/ 66 w 520"/>
              <a:gd name="T43" fmla="*/ 87 h 520"/>
              <a:gd name="T44" fmla="*/ 72 w 520"/>
              <a:gd name="T45" fmla="*/ 129 h 520"/>
              <a:gd name="T46" fmla="*/ 30 w 520"/>
              <a:gd name="T47" fmla="*/ 138 h 520"/>
              <a:gd name="T48" fmla="*/ 18 w 520"/>
              <a:gd name="T49" fmla="*/ 164 h 520"/>
              <a:gd name="T50" fmla="*/ 39 w 520"/>
              <a:gd name="T51" fmla="*/ 202 h 520"/>
              <a:gd name="T52" fmla="*/ 2 w 520"/>
              <a:gd name="T53" fmla="*/ 224 h 520"/>
              <a:gd name="T54" fmla="*/ 0 w 520"/>
              <a:gd name="T55" fmla="*/ 253 h 520"/>
              <a:gd name="T56" fmla="*/ 32 w 520"/>
              <a:gd name="T57" fmla="*/ 281 h 520"/>
              <a:gd name="T58" fmla="*/ 6 w 520"/>
              <a:gd name="T59" fmla="*/ 314 h 520"/>
              <a:gd name="T60" fmla="*/ 13 w 520"/>
              <a:gd name="T61" fmla="*/ 342 h 520"/>
              <a:gd name="T62" fmla="*/ 53 w 520"/>
              <a:gd name="T63" fmla="*/ 358 h 520"/>
              <a:gd name="T64" fmla="*/ 39 w 520"/>
              <a:gd name="T65" fmla="*/ 398 h 520"/>
              <a:gd name="T66" fmla="*/ 56 w 520"/>
              <a:gd name="T67" fmla="*/ 422 h 520"/>
              <a:gd name="T68" fmla="*/ 99 w 520"/>
              <a:gd name="T69" fmla="*/ 423 h 520"/>
              <a:gd name="T70" fmla="*/ 100 w 520"/>
              <a:gd name="T71" fmla="*/ 465 h 520"/>
              <a:gd name="T72" fmla="*/ 124 w 520"/>
              <a:gd name="T73" fmla="*/ 482 h 520"/>
              <a:gd name="T74" fmla="*/ 164 w 520"/>
              <a:gd name="T75" fmla="*/ 468 h 520"/>
              <a:gd name="T76" fmla="*/ 180 w 520"/>
              <a:gd name="T77" fmla="*/ 508 h 520"/>
              <a:gd name="T78" fmla="*/ 208 w 520"/>
              <a:gd name="T79" fmla="*/ 515 h 520"/>
              <a:gd name="T80" fmla="*/ 241 w 520"/>
              <a:gd name="T81" fmla="*/ 488 h 520"/>
              <a:gd name="T82" fmla="*/ 270 w 520"/>
              <a:gd name="T83" fmla="*/ 520 h 520"/>
              <a:gd name="T84" fmla="*/ 284 w 520"/>
              <a:gd name="T85" fmla="*/ 519 h 520"/>
              <a:gd name="T86" fmla="*/ 298 w 520"/>
              <a:gd name="T87" fmla="*/ 518 h 520"/>
              <a:gd name="T88" fmla="*/ 320 w 520"/>
              <a:gd name="T89" fmla="*/ 481 h 520"/>
              <a:gd name="T90" fmla="*/ 358 w 520"/>
              <a:gd name="T91" fmla="*/ 502 h 520"/>
              <a:gd name="T92" fmla="*/ 384 w 520"/>
              <a:gd name="T93" fmla="*/ 489 h 520"/>
              <a:gd name="T94" fmla="*/ 392 w 520"/>
              <a:gd name="T95" fmla="*/ 447 h 520"/>
              <a:gd name="T96" fmla="*/ 435 w 520"/>
              <a:gd name="T97" fmla="*/ 453 h 520"/>
              <a:gd name="T98" fmla="*/ 455 w 520"/>
              <a:gd name="T99" fmla="*/ 433 h 520"/>
              <a:gd name="T100" fmla="*/ 448 w 520"/>
              <a:gd name="T101" fmla="*/ 391 h 520"/>
              <a:gd name="T102" fmla="*/ 490 w 520"/>
              <a:gd name="T103" fmla="*/ 382 h 520"/>
              <a:gd name="T104" fmla="*/ 502 w 520"/>
              <a:gd name="T105" fmla="*/ 356 h 520"/>
              <a:gd name="T106" fmla="*/ 482 w 520"/>
              <a:gd name="T107" fmla="*/ 319 h 520"/>
              <a:gd name="T108" fmla="*/ 518 w 520"/>
              <a:gd name="T109" fmla="*/ 296 h 520"/>
              <a:gd name="T110" fmla="*/ 520 w 520"/>
              <a:gd name="T111" fmla="*/ 268 h 520"/>
              <a:gd name="T112" fmla="*/ 488 w 520"/>
              <a:gd name="T113" fmla="*/ 239 h 520"/>
              <a:gd name="T114" fmla="*/ 260 w 520"/>
              <a:gd name="T115" fmla="*/ 442 h 520"/>
              <a:gd name="T116" fmla="*/ 79 w 520"/>
              <a:gd name="T117" fmla="*/ 261 h 520"/>
              <a:gd name="T118" fmla="*/ 260 w 520"/>
              <a:gd name="T119" fmla="*/ 79 h 520"/>
              <a:gd name="T120" fmla="*/ 441 w 520"/>
              <a:gd name="T121" fmla="*/ 261 h 520"/>
              <a:gd name="T122" fmla="*/ 260 w 520"/>
              <a:gd name="T123" fmla="*/ 44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0" h="520">
                <a:moveTo>
                  <a:pt x="488" y="239"/>
                </a:moveTo>
                <a:cubicBezTo>
                  <a:pt x="487" y="223"/>
                  <a:pt x="499" y="208"/>
                  <a:pt x="515" y="206"/>
                </a:cubicBezTo>
                <a:cubicBezTo>
                  <a:pt x="513" y="196"/>
                  <a:pt x="510" y="187"/>
                  <a:pt x="507" y="178"/>
                </a:cubicBezTo>
                <a:cubicBezTo>
                  <a:pt x="492" y="184"/>
                  <a:pt x="475" y="177"/>
                  <a:pt x="468" y="162"/>
                </a:cubicBezTo>
                <a:cubicBezTo>
                  <a:pt x="461" y="147"/>
                  <a:pt x="467" y="130"/>
                  <a:pt x="481" y="122"/>
                </a:cubicBezTo>
                <a:cubicBezTo>
                  <a:pt x="476" y="114"/>
                  <a:pt x="470" y="106"/>
                  <a:pt x="464" y="98"/>
                </a:cubicBezTo>
                <a:cubicBezTo>
                  <a:pt x="452" y="109"/>
                  <a:pt x="434" y="109"/>
                  <a:pt x="422" y="97"/>
                </a:cubicBezTo>
                <a:cubicBezTo>
                  <a:pt x="410" y="86"/>
                  <a:pt x="409" y="67"/>
                  <a:pt x="420" y="55"/>
                </a:cubicBezTo>
                <a:cubicBezTo>
                  <a:pt x="413" y="49"/>
                  <a:pt x="405" y="43"/>
                  <a:pt x="397" y="38"/>
                </a:cubicBezTo>
                <a:cubicBezTo>
                  <a:pt x="389" y="53"/>
                  <a:pt x="371" y="59"/>
                  <a:pt x="356" y="52"/>
                </a:cubicBezTo>
                <a:cubicBezTo>
                  <a:pt x="341" y="45"/>
                  <a:pt x="334" y="27"/>
                  <a:pt x="340" y="12"/>
                </a:cubicBezTo>
                <a:cubicBezTo>
                  <a:pt x="331" y="9"/>
                  <a:pt x="322" y="7"/>
                  <a:pt x="313" y="5"/>
                </a:cubicBezTo>
                <a:cubicBezTo>
                  <a:pt x="310" y="21"/>
                  <a:pt x="296" y="33"/>
                  <a:pt x="279" y="32"/>
                </a:cubicBezTo>
                <a:cubicBezTo>
                  <a:pt x="263" y="30"/>
                  <a:pt x="250" y="16"/>
                  <a:pt x="251" y="0"/>
                </a:cubicBezTo>
                <a:cubicBezTo>
                  <a:pt x="246" y="0"/>
                  <a:pt x="241" y="0"/>
                  <a:pt x="237" y="1"/>
                </a:cubicBezTo>
                <a:cubicBezTo>
                  <a:pt x="232" y="1"/>
                  <a:pt x="227" y="2"/>
                  <a:pt x="222" y="2"/>
                </a:cubicBezTo>
                <a:cubicBezTo>
                  <a:pt x="226" y="18"/>
                  <a:pt x="216" y="35"/>
                  <a:pt x="200" y="39"/>
                </a:cubicBezTo>
                <a:cubicBezTo>
                  <a:pt x="184" y="43"/>
                  <a:pt x="168" y="34"/>
                  <a:pt x="162" y="19"/>
                </a:cubicBezTo>
                <a:cubicBezTo>
                  <a:pt x="153" y="22"/>
                  <a:pt x="145" y="26"/>
                  <a:pt x="136" y="31"/>
                </a:cubicBezTo>
                <a:cubicBezTo>
                  <a:pt x="145" y="45"/>
                  <a:pt x="142" y="63"/>
                  <a:pt x="128" y="73"/>
                </a:cubicBezTo>
                <a:cubicBezTo>
                  <a:pt x="114" y="82"/>
                  <a:pt x="96" y="79"/>
                  <a:pt x="86" y="67"/>
                </a:cubicBezTo>
                <a:cubicBezTo>
                  <a:pt x="79" y="73"/>
                  <a:pt x="72" y="80"/>
                  <a:pt x="66" y="87"/>
                </a:cubicBezTo>
                <a:cubicBezTo>
                  <a:pt x="78" y="97"/>
                  <a:pt x="81" y="116"/>
                  <a:pt x="72" y="129"/>
                </a:cubicBezTo>
                <a:cubicBezTo>
                  <a:pt x="62" y="143"/>
                  <a:pt x="44" y="147"/>
                  <a:pt x="30" y="138"/>
                </a:cubicBezTo>
                <a:cubicBezTo>
                  <a:pt x="26" y="146"/>
                  <a:pt x="22" y="155"/>
                  <a:pt x="18" y="164"/>
                </a:cubicBezTo>
                <a:cubicBezTo>
                  <a:pt x="34" y="169"/>
                  <a:pt x="43" y="185"/>
                  <a:pt x="39" y="202"/>
                </a:cubicBezTo>
                <a:cubicBezTo>
                  <a:pt x="34" y="218"/>
                  <a:pt x="18" y="227"/>
                  <a:pt x="2" y="224"/>
                </a:cubicBezTo>
                <a:cubicBezTo>
                  <a:pt x="1" y="233"/>
                  <a:pt x="0" y="243"/>
                  <a:pt x="0" y="253"/>
                </a:cubicBezTo>
                <a:cubicBezTo>
                  <a:pt x="16" y="252"/>
                  <a:pt x="30" y="264"/>
                  <a:pt x="32" y="281"/>
                </a:cubicBezTo>
                <a:cubicBezTo>
                  <a:pt x="33" y="297"/>
                  <a:pt x="22" y="312"/>
                  <a:pt x="6" y="314"/>
                </a:cubicBezTo>
                <a:cubicBezTo>
                  <a:pt x="8" y="324"/>
                  <a:pt x="10" y="333"/>
                  <a:pt x="13" y="342"/>
                </a:cubicBezTo>
                <a:cubicBezTo>
                  <a:pt x="28" y="336"/>
                  <a:pt x="46" y="343"/>
                  <a:pt x="53" y="358"/>
                </a:cubicBezTo>
                <a:cubicBezTo>
                  <a:pt x="60" y="373"/>
                  <a:pt x="54" y="390"/>
                  <a:pt x="39" y="398"/>
                </a:cubicBezTo>
                <a:cubicBezTo>
                  <a:pt x="45" y="406"/>
                  <a:pt x="50" y="414"/>
                  <a:pt x="56" y="422"/>
                </a:cubicBezTo>
                <a:cubicBezTo>
                  <a:pt x="68" y="411"/>
                  <a:pt x="87" y="411"/>
                  <a:pt x="99" y="423"/>
                </a:cubicBezTo>
                <a:cubicBezTo>
                  <a:pt x="110" y="434"/>
                  <a:pt x="111" y="453"/>
                  <a:pt x="100" y="465"/>
                </a:cubicBezTo>
                <a:cubicBezTo>
                  <a:pt x="108" y="471"/>
                  <a:pt x="115" y="477"/>
                  <a:pt x="124" y="482"/>
                </a:cubicBezTo>
                <a:cubicBezTo>
                  <a:pt x="131" y="467"/>
                  <a:pt x="149" y="461"/>
                  <a:pt x="164" y="468"/>
                </a:cubicBezTo>
                <a:cubicBezTo>
                  <a:pt x="179" y="475"/>
                  <a:pt x="186" y="493"/>
                  <a:pt x="180" y="508"/>
                </a:cubicBezTo>
                <a:cubicBezTo>
                  <a:pt x="189" y="511"/>
                  <a:pt x="198" y="513"/>
                  <a:pt x="208" y="515"/>
                </a:cubicBezTo>
                <a:cubicBezTo>
                  <a:pt x="210" y="499"/>
                  <a:pt x="224" y="487"/>
                  <a:pt x="241" y="488"/>
                </a:cubicBezTo>
                <a:cubicBezTo>
                  <a:pt x="258" y="490"/>
                  <a:pt x="270" y="504"/>
                  <a:pt x="270" y="520"/>
                </a:cubicBezTo>
                <a:cubicBezTo>
                  <a:pt x="274" y="520"/>
                  <a:pt x="279" y="520"/>
                  <a:pt x="284" y="519"/>
                </a:cubicBezTo>
                <a:cubicBezTo>
                  <a:pt x="289" y="519"/>
                  <a:pt x="293" y="518"/>
                  <a:pt x="298" y="518"/>
                </a:cubicBezTo>
                <a:cubicBezTo>
                  <a:pt x="295" y="502"/>
                  <a:pt x="304" y="486"/>
                  <a:pt x="320" y="481"/>
                </a:cubicBezTo>
                <a:cubicBezTo>
                  <a:pt x="336" y="477"/>
                  <a:pt x="353" y="486"/>
                  <a:pt x="358" y="502"/>
                </a:cubicBezTo>
                <a:cubicBezTo>
                  <a:pt x="367" y="498"/>
                  <a:pt x="376" y="494"/>
                  <a:pt x="384" y="489"/>
                </a:cubicBezTo>
                <a:cubicBezTo>
                  <a:pt x="375" y="475"/>
                  <a:pt x="379" y="457"/>
                  <a:pt x="392" y="447"/>
                </a:cubicBezTo>
                <a:cubicBezTo>
                  <a:pt x="406" y="438"/>
                  <a:pt x="425" y="441"/>
                  <a:pt x="435" y="453"/>
                </a:cubicBezTo>
                <a:cubicBezTo>
                  <a:pt x="442" y="447"/>
                  <a:pt x="448" y="440"/>
                  <a:pt x="455" y="433"/>
                </a:cubicBezTo>
                <a:cubicBezTo>
                  <a:pt x="442" y="423"/>
                  <a:pt x="439" y="405"/>
                  <a:pt x="448" y="391"/>
                </a:cubicBezTo>
                <a:cubicBezTo>
                  <a:pt x="458" y="377"/>
                  <a:pt x="476" y="374"/>
                  <a:pt x="490" y="382"/>
                </a:cubicBezTo>
                <a:cubicBezTo>
                  <a:pt x="495" y="374"/>
                  <a:pt x="499" y="365"/>
                  <a:pt x="502" y="356"/>
                </a:cubicBezTo>
                <a:cubicBezTo>
                  <a:pt x="487" y="351"/>
                  <a:pt x="478" y="335"/>
                  <a:pt x="482" y="319"/>
                </a:cubicBezTo>
                <a:cubicBezTo>
                  <a:pt x="486" y="302"/>
                  <a:pt x="502" y="293"/>
                  <a:pt x="518" y="296"/>
                </a:cubicBezTo>
                <a:cubicBezTo>
                  <a:pt x="520" y="287"/>
                  <a:pt x="520" y="277"/>
                  <a:pt x="520" y="268"/>
                </a:cubicBezTo>
                <a:cubicBezTo>
                  <a:pt x="504" y="268"/>
                  <a:pt x="490" y="256"/>
                  <a:pt x="488" y="239"/>
                </a:cubicBezTo>
                <a:close/>
                <a:moveTo>
                  <a:pt x="260" y="442"/>
                </a:moveTo>
                <a:cubicBezTo>
                  <a:pt x="160" y="442"/>
                  <a:pt x="79" y="361"/>
                  <a:pt x="79" y="261"/>
                </a:cubicBezTo>
                <a:cubicBezTo>
                  <a:pt x="79" y="161"/>
                  <a:pt x="160" y="79"/>
                  <a:pt x="260" y="79"/>
                </a:cubicBezTo>
                <a:cubicBezTo>
                  <a:pt x="360" y="79"/>
                  <a:pt x="441" y="161"/>
                  <a:pt x="441" y="261"/>
                </a:cubicBezTo>
                <a:cubicBezTo>
                  <a:pt x="441" y="361"/>
                  <a:pt x="360" y="442"/>
                  <a:pt x="260" y="442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Freeform 50"/>
          <p:cNvSpPr>
            <a:spLocks noEditPoints="1"/>
          </p:cNvSpPr>
          <p:nvPr/>
        </p:nvSpPr>
        <p:spPr bwMode="auto">
          <a:xfrm>
            <a:off x="7312928" y="3844634"/>
            <a:ext cx="1018770" cy="1027756"/>
          </a:xfrm>
          <a:custGeom>
            <a:avLst/>
            <a:gdLst>
              <a:gd name="T0" fmla="*/ 408 w 433"/>
              <a:gd name="T1" fmla="*/ 220 h 436"/>
              <a:gd name="T2" fmla="*/ 433 w 433"/>
              <a:gd name="T3" fmla="*/ 194 h 436"/>
              <a:gd name="T4" fmla="*/ 429 w 433"/>
              <a:gd name="T5" fmla="*/ 171 h 436"/>
              <a:gd name="T6" fmla="*/ 397 w 433"/>
              <a:gd name="T7" fmla="*/ 154 h 436"/>
              <a:gd name="T8" fmla="*/ 412 w 433"/>
              <a:gd name="T9" fmla="*/ 122 h 436"/>
              <a:gd name="T10" fmla="*/ 400 w 433"/>
              <a:gd name="T11" fmla="*/ 101 h 436"/>
              <a:gd name="T12" fmla="*/ 365 w 433"/>
              <a:gd name="T13" fmla="*/ 96 h 436"/>
              <a:gd name="T14" fmla="*/ 367 w 433"/>
              <a:gd name="T15" fmla="*/ 61 h 436"/>
              <a:gd name="T16" fmla="*/ 349 w 433"/>
              <a:gd name="T17" fmla="*/ 45 h 436"/>
              <a:gd name="T18" fmla="*/ 314 w 433"/>
              <a:gd name="T19" fmla="*/ 53 h 436"/>
              <a:gd name="T20" fmla="*/ 304 w 433"/>
              <a:gd name="T21" fmla="*/ 18 h 436"/>
              <a:gd name="T22" fmla="*/ 293 w 433"/>
              <a:gd name="T23" fmla="*/ 14 h 436"/>
              <a:gd name="T24" fmla="*/ 282 w 433"/>
              <a:gd name="T25" fmla="*/ 10 h 436"/>
              <a:gd name="T26" fmla="*/ 252 w 433"/>
              <a:gd name="T27" fmla="*/ 29 h 436"/>
              <a:gd name="T28" fmla="*/ 231 w 433"/>
              <a:gd name="T29" fmla="*/ 0 h 436"/>
              <a:gd name="T30" fmla="*/ 207 w 433"/>
              <a:gd name="T31" fmla="*/ 0 h 436"/>
              <a:gd name="T32" fmla="*/ 185 w 433"/>
              <a:gd name="T33" fmla="*/ 29 h 436"/>
              <a:gd name="T34" fmla="*/ 155 w 433"/>
              <a:gd name="T35" fmla="*/ 9 h 436"/>
              <a:gd name="T36" fmla="*/ 133 w 433"/>
              <a:gd name="T37" fmla="*/ 17 h 436"/>
              <a:gd name="T38" fmla="*/ 122 w 433"/>
              <a:gd name="T39" fmla="*/ 51 h 436"/>
              <a:gd name="T40" fmla="*/ 88 w 433"/>
              <a:gd name="T41" fmla="*/ 42 h 436"/>
              <a:gd name="T42" fmla="*/ 69 w 433"/>
              <a:gd name="T43" fmla="*/ 57 h 436"/>
              <a:gd name="T44" fmla="*/ 71 w 433"/>
              <a:gd name="T45" fmla="*/ 93 h 436"/>
              <a:gd name="T46" fmla="*/ 35 w 433"/>
              <a:gd name="T47" fmla="*/ 97 h 436"/>
              <a:gd name="T48" fmla="*/ 23 w 433"/>
              <a:gd name="T49" fmla="*/ 117 h 436"/>
              <a:gd name="T50" fmla="*/ 37 w 433"/>
              <a:gd name="T51" fmla="*/ 150 h 436"/>
              <a:gd name="T52" fmla="*/ 5 w 433"/>
              <a:gd name="T53" fmla="*/ 166 h 436"/>
              <a:gd name="T54" fmla="*/ 0 w 433"/>
              <a:gd name="T55" fmla="*/ 189 h 436"/>
              <a:gd name="T56" fmla="*/ 25 w 433"/>
              <a:gd name="T57" fmla="*/ 216 h 436"/>
              <a:gd name="T58" fmla="*/ 0 w 433"/>
              <a:gd name="T59" fmla="*/ 241 h 436"/>
              <a:gd name="T60" fmla="*/ 4 w 433"/>
              <a:gd name="T61" fmla="*/ 265 h 436"/>
              <a:gd name="T62" fmla="*/ 35 w 433"/>
              <a:gd name="T63" fmla="*/ 281 h 436"/>
              <a:gd name="T64" fmla="*/ 21 w 433"/>
              <a:gd name="T65" fmla="*/ 314 h 436"/>
              <a:gd name="T66" fmla="*/ 33 w 433"/>
              <a:gd name="T67" fmla="*/ 335 h 436"/>
              <a:gd name="T68" fmla="*/ 68 w 433"/>
              <a:gd name="T69" fmla="*/ 339 h 436"/>
              <a:gd name="T70" fmla="*/ 66 w 433"/>
              <a:gd name="T71" fmla="*/ 375 h 436"/>
              <a:gd name="T72" fmla="*/ 84 w 433"/>
              <a:gd name="T73" fmla="*/ 391 h 436"/>
              <a:gd name="T74" fmla="*/ 119 w 433"/>
              <a:gd name="T75" fmla="*/ 383 h 436"/>
              <a:gd name="T76" fmla="*/ 128 w 433"/>
              <a:gd name="T77" fmla="*/ 417 h 436"/>
              <a:gd name="T78" fmla="*/ 140 w 433"/>
              <a:gd name="T79" fmla="*/ 422 h 436"/>
              <a:gd name="T80" fmla="*/ 151 w 433"/>
              <a:gd name="T81" fmla="*/ 426 h 436"/>
              <a:gd name="T82" fmla="*/ 181 w 433"/>
              <a:gd name="T83" fmla="*/ 406 h 436"/>
              <a:gd name="T84" fmla="*/ 202 w 433"/>
              <a:gd name="T85" fmla="*/ 435 h 436"/>
              <a:gd name="T86" fmla="*/ 226 w 433"/>
              <a:gd name="T87" fmla="*/ 435 h 436"/>
              <a:gd name="T88" fmla="*/ 247 w 433"/>
              <a:gd name="T89" fmla="*/ 407 h 436"/>
              <a:gd name="T90" fmla="*/ 277 w 433"/>
              <a:gd name="T91" fmla="*/ 427 h 436"/>
              <a:gd name="T92" fmla="*/ 300 w 433"/>
              <a:gd name="T93" fmla="*/ 419 h 436"/>
              <a:gd name="T94" fmla="*/ 310 w 433"/>
              <a:gd name="T95" fmla="*/ 385 h 436"/>
              <a:gd name="T96" fmla="*/ 345 w 433"/>
              <a:gd name="T97" fmla="*/ 394 h 436"/>
              <a:gd name="T98" fmla="*/ 363 w 433"/>
              <a:gd name="T99" fmla="*/ 378 h 436"/>
              <a:gd name="T100" fmla="*/ 362 w 433"/>
              <a:gd name="T101" fmla="*/ 343 h 436"/>
              <a:gd name="T102" fmla="*/ 397 w 433"/>
              <a:gd name="T103" fmla="*/ 339 h 436"/>
              <a:gd name="T104" fmla="*/ 409 w 433"/>
              <a:gd name="T105" fmla="*/ 318 h 436"/>
              <a:gd name="T106" fmla="*/ 396 w 433"/>
              <a:gd name="T107" fmla="*/ 285 h 436"/>
              <a:gd name="T108" fmla="*/ 428 w 433"/>
              <a:gd name="T109" fmla="*/ 270 h 436"/>
              <a:gd name="T110" fmla="*/ 432 w 433"/>
              <a:gd name="T111" fmla="*/ 246 h 436"/>
              <a:gd name="T112" fmla="*/ 408 w 433"/>
              <a:gd name="T113" fmla="*/ 220 h 436"/>
              <a:gd name="T114" fmla="*/ 216 w 433"/>
              <a:gd name="T115" fmla="*/ 373 h 436"/>
              <a:gd name="T116" fmla="*/ 61 w 433"/>
              <a:gd name="T117" fmla="*/ 217 h 436"/>
              <a:gd name="T118" fmla="*/ 216 w 433"/>
              <a:gd name="T119" fmla="*/ 62 h 436"/>
              <a:gd name="T120" fmla="*/ 371 w 433"/>
              <a:gd name="T121" fmla="*/ 217 h 436"/>
              <a:gd name="T122" fmla="*/ 216 w 433"/>
              <a:gd name="T123" fmla="*/ 373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3" h="436">
                <a:moveTo>
                  <a:pt x="408" y="220"/>
                </a:moveTo>
                <a:cubicBezTo>
                  <a:pt x="408" y="206"/>
                  <a:pt x="419" y="195"/>
                  <a:pt x="433" y="194"/>
                </a:cubicBezTo>
                <a:cubicBezTo>
                  <a:pt x="432" y="186"/>
                  <a:pt x="431" y="178"/>
                  <a:pt x="429" y="171"/>
                </a:cubicBezTo>
                <a:cubicBezTo>
                  <a:pt x="416" y="174"/>
                  <a:pt x="402" y="167"/>
                  <a:pt x="397" y="154"/>
                </a:cubicBezTo>
                <a:cubicBezTo>
                  <a:pt x="393" y="141"/>
                  <a:pt x="399" y="127"/>
                  <a:pt x="412" y="122"/>
                </a:cubicBezTo>
                <a:cubicBezTo>
                  <a:pt x="408" y="114"/>
                  <a:pt x="404" y="107"/>
                  <a:pt x="400" y="101"/>
                </a:cubicBezTo>
                <a:cubicBezTo>
                  <a:pt x="389" y="109"/>
                  <a:pt x="373" y="107"/>
                  <a:pt x="365" y="96"/>
                </a:cubicBezTo>
                <a:cubicBezTo>
                  <a:pt x="356" y="85"/>
                  <a:pt x="357" y="70"/>
                  <a:pt x="367" y="61"/>
                </a:cubicBezTo>
                <a:cubicBezTo>
                  <a:pt x="361" y="55"/>
                  <a:pt x="355" y="50"/>
                  <a:pt x="349" y="45"/>
                </a:cubicBezTo>
                <a:cubicBezTo>
                  <a:pt x="341" y="56"/>
                  <a:pt x="326" y="60"/>
                  <a:pt x="314" y="53"/>
                </a:cubicBezTo>
                <a:cubicBezTo>
                  <a:pt x="302" y="46"/>
                  <a:pt x="298" y="31"/>
                  <a:pt x="304" y="18"/>
                </a:cubicBezTo>
                <a:cubicBezTo>
                  <a:pt x="301" y="17"/>
                  <a:pt x="297" y="15"/>
                  <a:pt x="293" y="14"/>
                </a:cubicBezTo>
                <a:cubicBezTo>
                  <a:pt x="289" y="13"/>
                  <a:pt x="286" y="11"/>
                  <a:pt x="282" y="10"/>
                </a:cubicBezTo>
                <a:cubicBezTo>
                  <a:pt x="278" y="23"/>
                  <a:pt x="265" y="32"/>
                  <a:pt x="252" y="29"/>
                </a:cubicBezTo>
                <a:cubicBezTo>
                  <a:pt x="238" y="27"/>
                  <a:pt x="229" y="14"/>
                  <a:pt x="231" y="0"/>
                </a:cubicBezTo>
                <a:cubicBezTo>
                  <a:pt x="223" y="0"/>
                  <a:pt x="215" y="0"/>
                  <a:pt x="207" y="0"/>
                </a:cubicBezTo>
                <a:cubicBezTo>
                  <a:pt x="208" y="14"/>
                  <a:pt x="199" y="26"/>
                  <a:pt x="185" y="29"/>
                </a:cubicBezTo>
                <a:cubicBezTo>
                  <a:pt x="171" y="31"/>
                  <a:pt x="159" y="22"/>
                  <a:pt x="155" y="9"/>
                </a:cubicBezTo>
                <a:cubicBezTo>
                  <a:pt x="148" y="11"/>
                  <a:pt x="140" y="14"/>
                  <a:pt x="133" y="17"/>
                </a:cubicBezTo>
                <a:cubicBezTo>
                  <a:pt x="139" y="29"/>
                  <a:pt x="134" y="44"/>
                  <a:pt x="122" y="51"/>
                </a:cubicBezTo>
                <a:cubicBezTo>
                  <a:pt x="110" y="58"/>
                  <a:pt x="95" y="54"/>
                  <a:pt x="88" y="42"/>
                </a:cubicBezTo>
                <a:cubicBezTo>
                  <a:pt x="81" y="47"/>
                  <a:pt x="75" y="52"/>
                  <a:pt x="69" y="57"/>
                </a:cubicBezTo>
                <a:cubicBezTo>
                  <a:pt x="79" y="67"/>
                  <a:pt x="80" y="82"/>
                  <a:pt x="71" y="93"/>
                </a:cubicBezTo>
                <a:cubicBezTo>
                  <a:pt x="62" y="104"/>
                  <a:pt x="46" y="105"/>
                  <a:pt x="35" y="97"/>
                </a:cubicBezTo>
                <a:cubicBezTo>
                  <a:pt x="31" y="103"/>
                  <a:pt x="27" y="110"/>
                  <a:pt x="23" y="117"/>
                </a:cubicBezTo>
                <a:cubicBezTo>
                  <a:pt x="36" y="123"/>
                  <a:pt x="42" y="137"/>
                  <a:pt x="37" y="150"/>
                </a:cubicBezTo>
                <a:cubicBezTo>
                  <a:pt x="32" y="163"/>
                  <a:pt x="18" y="170"/>
                  <a:pt x="5" y="166"/>
                </a:cubicBezTo>
                <a:cubicBezTo>
                  <a:pt x="3" y="174"/>
                  <a:pt x="1" y="182"/>
                  <a:pt x="0" y="189"/>
                </a:cubicBezTo>
                <a:cubicBezTo>
                  <a:pt x="14" y="190"/>
                  <a:pt x="25" y="202"/>
                  <a:pt x="25" y="216"/>
                </a:cubicBezTo>
                <a:cubicBezTo>
                  <a:pt x="24" y="230"/>
                  <a:pt x="13" y="241"/>
                  <a:pt x="0" y="241"/>
                </a:cubicBezTo>
                <a:cubicBezTo>
                  <a:pt x="1" y="249"/>
                  <a:pt x="2" y="257"/>
                  <a:pt x="4" y="265"/>
                </a:cubicBezTo>
                <a:cubicBezTo>
                  <a:pt x="17" y="261"/>
                  <a:pt x="31" y="268"/>
                  <a:pt x="35" y="281"/>
                </a:cubicBezTo>
                <a:cubicBezTo>
                  <a:pt x="40" y="294"/>
                  <a:pt x="33" y="309"/>
                  <a:pt x="21" y="314"/>
                </a:cubicBezTo>
                <a:cubicBezTo>
                  <a:pt x="24" y="321"/>
                  <a:pt x="28" y="328"/>
                  <a:pt x="33" y="335"/>
                </a:cubicBezTo>
                <a:cubicBezTo>
                  <a:pt x="44" y="327"/>
                  <a:pt x="59" y="329"/>
                  <a:pt x="68" y="339"/>
                </a:cubicBezTo>
                <a:cubicBezTo>
                  <a:pt x="77" y="350"/>
                  <a:pt x="76" y="366"/>
                  <a:pt x="66" y="375"/>
                </a:cubicBezTo>
                <a:cubicBezTo>
                  <a:pt x="71" y="381"/>
                  <a:pt x="77" y="386"/>
                  <a:pt x="84" y="391"/>
                </a:cubicBezTo>
                <a:cubicBezTo>
                  <a:pt x="91" y="379"/>
                  <a:pt x="107" y="376"/>
                  <a:pt x="119" y="383"/>
                </a:cubicBezTo>
                <a:cubicBezTo>
                  <a:pt x="131" y="390"/>
                  <a:pt x="135" y="405"/>
                  <a:pt x="128" y="417"/>
                </a:cubicBezTo>
                <a:cubicBezTo>
                  <a:pt x="132" y="419"/>
                  <a:pt x="136" y="420"/>
                  <a:pt x="140" y="422"/>
                </a:cubicBezTo>
                <a:cubicBezTo>
                  <a:pt x="143" y="423"/>
                  <a:pt x="147" y="424"/>
                  <a:pt x="151" y="426"/>
                </a:cubicBezTo>
                <a:cubicBezTo>
                  <a:pt x="154" y="412"/>
                  <a:pt x="167" y="404"/>
                  <a:pt x="181" y="406"/>
                </a:cubicBezTo>
                <a:cubicBezTo>
                  <a:pt x="195" y="409"/>
                  <a:pt x="204" y="422"/>
                  <a:pt x="202" y="435"/>
                </a:cubicBezTo>
                <a:cubicBezTo>
                  <a:pt x="210" y="436"/>
                  <a:pt x="218" y="436"/>
                  <a:pt x="226" y="435"/>
                </a:cubicBezTo>
                <a:cubicBezTo>
                  <a:pt x="224" y="422"/>
                  <a:pt x="234" y="409"/>
                  <a:pt x="247" y="407"/>
                </a:cubicBezTo>
                <a:cubicBezTo>
                  <a:pt x="261" y="405"/>
                  <a:pt x="274" y="414"/>
                  <a:pt x="277" y="427"/>
                </a:cubicBezTo>
                <a:cubicBezTo>
                  <a:pt x="285" y="425"/>
                  <a:pt x="292" y="422"/>
                  <a:pt x="300" y="419"/>
                </a:cubicBezTo>
                <a:cubicBezTo>
                  <a:pt x="294" y="407"/>
                  <a:pt x="298" y="392"/>
                  <a:pt x="310" y="385"/>
                </a:cubicBezTo>
                <a:cubicBezTo>
                  <a:pt x="322" y="378"/>
                  <a:pt x="338" y="382"/>
                  <a:pt x="345" y="394"/>
                </a:cubicBezTo>
                <a:cubicBezTo>
                  <a:pt x="351" y="389"/>
                  <a:pt x="358" y="384"/>
                  <a:pt x="363" y="378"/>
                </a:cubicBezTo>
                <a:cubicBezTo>
                  <a:pt x="354" y="369"/>
                  <a:pt x="353" y="353"/>
                  <a:pt x="362" y="343"/>
                </a:cubicBezTo>
                <a:cubicBezTo>
                  <a:pt x="371" y="332"/>
                  <a:pt x="386" y="331"/>
                  <a:pt x="397" y="339"/>
                </a:cubicBezTo>
                <a:cubicBezTo>
                  <a:pt x="402" y="332"/>
                  <a:pt x="406" y="326"/>
                  <a:pt x="409" y="318"/>
                </a:cubicBezTo>
                <a:cubicBezTo>
                  <a:pt x="397" y="313"/>
                  <a:pt x="391" y="298"/>
                  <a:pt x="396" y="285"/>
                </a:cubicBezTo>
                <a:cubicBezTo>
                  <a:pt x="401" y="272"/>
                  <a:pt x="415" y="266"/>
                  <a:pt x="428" y="270"/>
                </a:cubicBezTo>
                <a:cubicBezTo>
                  <a:pt x="430" y="262"/>
                  <a:pt x="431" y="254"/>
                  <a:pt x="432" y="246"/>
                </a:cubicBezTo>
                <a:cubicBezTo>
                  <a:pt x="419" y="245"/>
                  <a:pt x="408" y="234"/>
                  <a:pt x="408" y="220"/>
                </a:cubicBezTo>
                <a:close/>
                <a:moveTo>
                  <a:pt x="216" y="373"/>
                </a:moveTo>
                <a:cubicBezTo>
                  <a:pt x="130" y="373"/>
                  <a:pt x="61" y="303"/>
                  <a:pt x="61" y="217"/>
                </a:cubicBezTo>
                <a:cubicBezTo>
                  <a:pt x="61" y="131"/>
                  <a:pt x="130" y="62"/>
                  <a:pt x="216" y="62"/>
                </a:cubicBezTo>
                <a:cubicBezTo>
                  <a:pt x="302" y="62"/>
                  <a:pt x="371" y="131"/>
                  <a:pt x="371" y="217"/>
                </a:cubicBezTo>
                <a:cubicBezTo>
                  <a:pt x="371" y="303"/>
                  <a:pt x="302" y="373"/>
                  <a:pt x="216" y="37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Freeform 56"/>
          <p:cNvSpPr>
            <a:spLocks noEditPoints="1"/>
          </p:cNvSpPr>
          <p:nvPr/>
        </p:nvSpPr>
        <p:spPr bwMode="auto">
          <a:xfrm>
            <a:off x="4785659" y="4110839"/>
            <a:ext cx="361680" cy="363926"/>
          </a:xfrm>
          <a:custGeom>
            <a:avLst/>
            <a:gdLst>
              <a:gd name="T0" fmla="*/ 33 w 154"/>
              <a:gd name="T1" fmla="*/ 89 h 154"/>
              <a:gd name="T2" fmla="*/ 89 w 154"/>
              <a:gd name="T3" fmla="*/ 121 h 154"/>
              <a:gd name="T4" fmla="*/ 116 w 154"/>
              <a:gd name="T5" fmla="*/ 99 h 154"/>
              <a:gd name="T6" fmla="*/ 116 w 154"/>
              <a:gd name="T7" fmla="*/ 99 h 154"/>
              <a:gd name="T8" fmla="*/ 121 w 154"/>
              <a:gd name="T9" fmla="*/ 65 h 154"/>
              <a:gd name="T10" fmla="*/ 100 w 154"/>
              <a:gd name="T11" fmla="*/ 38 h 154"/>
              <a:gd name="T12" fmla="*/ 65 w 154"/>
              <a:gd name="T13" fmla="*/ 33 h 154"/>
              <a:gd name="T14" fmla="*/ 33 w 154"/>
              <a:gd name="T15" fmla="*/ 89 h 154"/>
              <a:gd name="T16" fmla="*/ 105 w 154"/>
              <a:gd name="T17" fmla="*/ 93 h 154"/>
              <a:gd name="T18" fmla="*/ 61 w 154"/>
              <a:gd name="T19" fmla="*/ 105 h 154"/>
              <a:gd name="T20" fmla="*/ 49 w 154"/>
              <a:gd name="T21" fmla="*/ 61 h 154"/>
              <a:gd name="T22" fmla="*/ 93 w 154"/>
              <a:gd name="T23" fmla="*/ 49 h 154"/>
              <a:gd name="T24" fmla="*/ 105 w 154"/>
              <a:gd name="T25" fmla="*/ 93 h 154"/>
              <a:gd name="T26" fmla="*/ 106 w 154"/>
              <a:gd name="T27" fmla="*/ 27 h 154"/>
              <a:gd name="T28" fmla="*/ 98 w 154"/>
              <a:gd name="T29" fmla="*/ 3 h 154"/>
              <a:gd name="T30" fmla="*/ 75 w 154"/>
              <a:gd name="T31" fmla="*/ 0 h 154"/>
              <a:gd name="T32" fmla="*/ 62 w 154"/>
              <a:gd name="T33" fmla="*/ 21 h 154"/>
              <a:gd name="T34" fmla="*/ 40 w 154"/>
              <a:gd name="T35" fmla="*/ 10 h 154"/>
              <a:gd name="T36" fmla="*/ 21 w 154"/>
              <a:gd name="T37" fmla="*/ 24 h 154"/>
              <a:gd name="T38" fmla="*/ 27 w 154"/>
              <a:gd name="T39" fmla="*/ 48 h 154"/>
              <a:gd name="T40" fmla="*/ 3 w 154"/>
              <a:gd name="T41" fmla="*/ 56 h 154"/>
              <a:gd name="T42" fmla="*/ 0 w 154"/>
              <a:gd name="T43" fmla="*/ 79 h 154"/>
              <a:gd name="T44" fmla="*/ 21 w 154"/>
              <a:gd name="T45" fmla="*/ 92 h 154"/>
              <a:gd name="T46" fmla="*/ 10 w 154"/>
              <a:gd name="T47" fmla="*/ 114 h 154"/>
              <a:gd name="T48" fmla="*/ 24 w 154"/>
              <a:gd name="T49" fmla="*/ 132 h 154"/>
              <a:gd name="T50" fmla="*/ 48 w 154"/>
              <a:gd name="T51" fmla="*/ 127 h 154"/>
              <a:gd name="T52" fmla="*/ 56 w 154"/>
              <a:gd name="T53" fmla="*/ 151 h 154"/>
              <a:gd name="T54" fmla="*/ 79 w 154"/>
              <a:gd name="T55" fmla="*/ 154 h 154"/>
              <a:gd name="T56" fmla="*/ 92 w 154"/>
              <a:gd name="T57" fmla="*/ 133 h 154"/>
              <a:gd name="T58" fmla="*/ 114 w 154"/>
              <a:gd name="T59" fmla="*/ 144 h 154"/>
              <a:gd name="T60" fmla="*/ 133 w 154"/>
              <a:gd name="T61" fmla="*/ 130 h 154"/>
              <a:gd name="T62" fmla="*/ 127 w 154"/>
              <a:gd name="T63" fmla="*/ 106 h 154"/>
              <a:gd name="T64" fmla="*/ 151 w 154"/>
              <a:gd name="T65" fmla="*/ 98 h 154"/>
              <a:gd name="T66" fmla="*/ 154 w 154"/>
              <a:gd name="T67" fmla="*/ 75 h 154"/>
              <a:gd name="T68" fmla="*/ 133 w 154"/>
              <a:gd name="T69" fmla="*/ 62 h 154"/>
              <a:gd name="T70" fmla="*/ 144 w 154"/>
              <a:gd name="T71" fmla="*/ 40 h 154"/>
              <a:gd name="T72" fmla="*/ 130 w 154"/>
              <a:gd name="T73" fmla="*/ 21 h 154"/>
              <a:gd name="T74" fmla="*/ 106 w 154"/>
              <a:gd name="T75" fmla="*/ 27 h 154"/>
              <a:gd name="T76" fmla="*/ 123 w 154"/>
              <a:gd name="T77" fmla="*/ 65 h 154"/>
              <a:gd name="T78" fmla="*/ 118 w 154"/>
              <a:gd name="T79" fmla="*/ 101 h 154"/>
              <a:gd name="T80" fmla="*/ 89 w 154"/>
              <a:gd name="T81" fmla="*/ 123 h 154"/>
              <a:gd name="T82" fmla="*/ 31 w 154"/>
              <a:gd name="T83" fmla="*/ 89 h 154"/>
              <a:gd name="T84" fmla="*/ 65 w 154"/>
              <a:gd name="T85" fmla="*/ 31 h 154"/>
              <a:gd name="T86" fmla="*/ 123 w 154"/>
              <a:gd name="T87" fmla="*/ 6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54">
                <a:moveTo>
                  <a:pt x="33" y="89"/>
                </a:moveTo>
                <a:cubicBezTo>
                  <a:pt x="40" y="113"/>
                  <a:pt x="65" y="127"/>
                  <a:pt x="89" y="121"/>
                </a:cubicBezTo>
                <a:cubicBezTo>
                  <a:pt x="100" y="117"/>
                  <a:pt x="110" y="110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22" y="89"/>
                  <a:pt x="124" y="77"/>
                  <a:pt x="121" y="65"/>
                </a:cubicBezTo>
                <a:cubicBezTo>
                  <a:pt x="117" y="53"/>
                  <a:pt x="110" y="43"/>
                  <a:pt x="100" y="38"/>
                </a:cubicBezTo>
                <a:cubicBezTo>
                  <a:pt x="89" y="32"/>
                  <a:pt x="77" y="30"/>
                  <a:pt x="65" y="33"/>
                </a:cubicBezTo>
                <a:cubicBezTo>
                  <a:pt x="41" y="40"/>
                  <a:pt x="27" y="65"/>
                  <a:pt x="33" y="89"/>
                </a:cubicBezTo>
                <a:close/>
                <a:moveTo>
                  <a:pt x="105" y="93"/>
                </a:moveTo>
                <a:cubicBezTo>
                  <a:pt x="96" y="109"/>
                  <a:pt x="76" y="114"/>
                  <a:pt x="61" y="105"/>
                </a:cubicBezTo>
                <a:cubicBezTo>
                  <a:pt x="45" y="96"/>
                  <a:pt x="40" y="76"/>
                  <a:pt x="49" y="61"/>
                </a:cubicBezTo>
                <a:cubicBezTo>
                  <a:pt x="58" y="45"/>
                  <a:pt x="78" y="40"/>
                  <a:pt x="93" y="49"/>
                </a:cubicBezTo>
                <a:cubicBezTo>
                  <a:pt x="109" y="58"/>
                  <a:pt x="114" y="78"/>
                  <a:pt x="105" y="93"/>
                </a:cubicBezTo>
                <a:close/>
                <a:moveTo>
                  <a:pt x="106" y="27"/>
                </a:moveTo>
                <a:cubicBezTo>
                  <a:pt x="97" y="22"/>
                  <a:pt x="94" y="12"/>
                  <a:pt x="98" y="3"/>
                </a:cubicBezTo>
                <a:cubicBezTo>
                  <a:pt x="91" y="1"/>
                  <a:pt x="83" y="0"/>
                  <a:pt x="75" y="0"/>
                </a:cubicBezTo>
                <a:cubicBezTo>
                  <a:pt x="77" y="9"/>
                  <a:pt x="71" y="19"/>
                  <a:pt x="62" y="21"/>
                </a:cubicBezTo>
                <a:cubicBezTo>
                  <a:pt x="53" y="24"/>
                  <a:pt x="43" y="19"/>
                  <a:pt x="40" y="10"/>
                </a:cubicBezTo>
                <a:cubicBezTo>
                  <a:pt x="33" y="13"/>
                  <a:pt x="27" y="18"/>
                  <a:pt x="21" y="24"/>
                </a:cubicBezTo>
                <a:cubicBezTo>
                  <a:pt x="29" y="29"/>
                  <a:pt x="32" y="40"/>
                  <a:pt x="27" y="48"/>
                </a:cubicBezTo>
                <a:cubicBezTo>
                  <a:pt x="22" y="57"/>
                  <a:pt x="12" y="60"/>
                  <a:pt x="3" y="56"/>
                </a:cubicBezTo>
                <a:cubicBezTo>
                  <a:pt x="1" y="63"/>
                  <a:pt x="0" y="71"/>
                  <a:pt x="0" y="79"/>
                </a:cubicBezTo>
                <a:cubicBezTo>
                  <a:pt x="10" y="77"/>
                  <a:pt x="19" y="83"/>
                  <a:pt x="21" y="92"/>
                </a:cubicBezTo>
                <a:cubicBezTo>
                  <a:pt x="24" y="101"/>
                  <a:pt x="19" y="111"/>
                  <a:pt x="10" y="114"/>
                </a:cubicBezTo>
                <a:cubicBezTo>
                  <a:pt x="13" y="121"/>
                  <a:pt x="18" y="127"/>
                  <a:pt x="24" y="132"/>
                </a:cubicBezTo>
                <a:cubicBezTo>
                  <a:pt x="29" y="125"/>
                  <a:pt x="40" y="122"/>
                  <a:pt x="48" y="127"/>
                </a:cubicBezTo>
                <a:cubicBezTo>
                  <a:pt x="57" y="132"/>
                  <a:pt x="60" y="142"/>
                  <a:pt x="56" y="151"/>
                </a:cubicBezTo>
                <a:cubicBezTo>
                  <a:pt x="63" y="153"/>
                  <a:pt x="71" y="154"/>
                  <a:pt x="79" y="154"/>
                </a:cubicBezTo>
                <a:cubicBezTo>
                  <a:pt x="77" y="144"/>
                  <a:pt x="83" y="135"/>
                  <a:pt x="92" y="133"/>
                </a:cubicBezTo>
                <a:cubicBezTo>
                  <a:pt x="101" y="130"/>
                  <a:pt x="111" y="135"/>
                  <a:pt x="114" y="144"/>
                </a:cubicBezTo>
                <a:cubicBezTo>
                  <a:pt x="121" y="141"/>
                  <a:pt x="127" y="136"/>
                  <a:pt x="133" y="130"/>
                </a:cubicBezTo>
                <a:cubicBezTo>
                  <a:pt x="125" y="125"/>
                  <a:pt x="122" y="114"/>
                  <a:pt x="127" y="106"/>
                </a:cubicBezTo>
                <a:cubicBezTo>
                  <a:pt x="132" y="97"/>
                  <a:pt x="142" y="94"/>
                  <a:pt x="151" y="98"/>
                </a:cubicBezTo>
                <a:cubicBezTo>
                  <a:pt x="153" y="91"/>
                  <a:pt x="154" y="83"/>
                  <a:pt x="154" y="75"/>
                </a:cubicBezTo>
                <a:cubicBezTo>
                  <a:pt x="145" y="77"/>
                  <a:pt x="135" y="71"/>
                  <a:pt x="133" y="62"/>
                </a:cubicBezTo>
                <a:cubicBezTo>
                  <a:pt x="130" y="52"/>
                  <a:pt x="135" y="43"/>
                  <a:pt x="144" y="40"/>
                </a:cubicBezTo>
                <a:cubicBezTo>
                  <a:pt x="141" y="33"/>
                  <a:pt x="136" y="27"/>
                  <a:pt x="130" y="21"/>
                </a:cubicBezTo>
                <a:cubicBezTo>
                  <a:pt x="125" y="29"/>
                  <a:pt x="114" y="32"/>
                  <a:pt x="106" y="27"/>
                </a:cubicBezTo>
                <a:close/>
                <a:moveTo>
                  <a:pt x="123" y="65"/>
                </a:moveTo>
                <a:cubicBezTo>
                  <a:pt x="126" y="77"/>
                  <a:pt x="124" y="90"/>
                  <a:pt x="118" y="101"/>
                </a:cubicBezTo>
                <a:cubicBezTo>
                  <a:pt x="112" y="112"/>
                  <a:pt x="102" y="119"/>
                  <a:pt x="89" y="123"/>
                </a:cubicBezTo>
                <a:cubicBezTo>
                  <a:pt x="64" y="130"/>
                  <a:pt x="38" y="115"/>
                  <a:pt x="31" y="89"/>
                </a:cubicBezTo>
                <a:cubicBezTo>
                  <a:pt x="24" y="64"/>
                  <a:pt x="39" y="38"/>
                  <a:pt x="65" y="31"/>
                </a:cubicBezTo>
                <a:cubicBezTo>
                  <a:pt x="90" y="24"/>
                  <a:pt x="116" y="39"/>
                  <a:pt x="123" y="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Freeform 61"/>
          <p:cNvSpPr>
            <a:spLocks noEditPoints="1"/>
          </p:cNvSpPr>
          <p:nvPr/>
        </p:nvSpPr>
        <p:spPr bwMode="auto">
          <a:xfrm>
            <a:off x="8216005" y="3404328"/>
            <a:ext cx="1023263" cy="1025509"/>
          </a:xfrm>
          <a:custGeom>
            <a:avLst/>
            <a:gdLst>
              <a:gd name="T0" fmla="*/ 426 w 435"/>
              <a:gd name="T1" fmla="*/ 159 h 435"/>
              <a:gd name="T2" fmla="*/ 359 w 435"/>
              <a:gd name="T3" fmla="*/ 137 h 435"/>
              <a:gd name="T4" fmla="*/ 375 w 435"/>
              <a:gd name="T5" fmla="*/ 68 h 435"/>
              <a:gd name="T6" fmla="*/ 324 w 435"/>
              <a:gd name="T7" fmla="*/ 28 h 435"/>
              <a:gd name="T8" fmla="*/ 261 w 435"/>
              <a:gd name="T9" fmla="*/ 61 h 435"/>
              <a:gd name="T10" fmla="*/ 223 w 435"/>
              <a:gd name="T11" fmla="*/ 1 h 435"/>
              <a:gd name="T12" fmla="*/ 159 w 435"/>
              <a:gd name="T13" fmla="*/ 8 h 435"/>
              <a:gd name="T14" fmla="*/ 137 w 435"/>
              <a:gd name="T15" fmla="*/ 76 h 435"/>
              <a:gd name="T16" fmla="*/ 68 w 435"/>
              <a:gd name="T17" fmla="*/ 60 h 435"/>
              <a:gd name="T18" fmla="*/ 28 w 435"/>
              <a:gd name="T19" fmla="*/ 111 h 435"/>
              <a:gd name="T20" fmla="*/ 61 w 435"/>
              <a:gd name="T21" fmla="*/ 174 h 435"/>
              <a:gd name="T22" fmla="*/ 0 w 435"/>
              <a:gd name="T23" fmla="*/ 211 h 435"/>
              <a:gd name="T24" fmla="*/ 8 w 435"/>
              <a:gd name="T25" fmla="*/ 276 h 435"/>
              <a:gd name="T26" fmla="*/ 76 w 435"/>
              <a:gd name="T27" fmla="*/ 298 h 435"/>
              <a:gd name="T28" fmla="*/ 60 w 435"/>
              <a:gd name="T29" fmla="*/ 366 h 435"/>
              <a:gd name="T30" fmla="*/ 111 w 435"/>
              <a:gd name="T31" fmla="*/ 406 h 435"/>
              <a:gd name="T32" fmla="*/ 174 w 435"/>
              <a:gd name="T33" fmla="*/ 374 h 435"/>
              <a:gd name="T34" fmla="*/ 211 w 435"/>
              <a:gd name="T35" fmla="*/ 434 h 435"/>
              <a:gd name="T36" fmla="*/ 276 w 435"/>
              <a:gd name="T37" fmla="*/ 426 h 435"/>
              <a:gd name="T38" fmla="*/ 297 w 435"/>
              <a:gd name="T39" fmla="*/ 359 h 435"/>
              <a:gd name="T40" fmla="*/ 366 w 435"/>
              <a:gd name="T41" fmla="*/ 375 h 435"/>
              <a:gd name="T42" fmla="*/ 406 w 435"/>
              <a:gd name="T43" fmla="*/ 324 h 435"/>
              <a:gd name="T44" fmla="*/ 374 w 435"/>
              <a:gd name="T45" fmla="*/ 261 h 435"/>
              <a:gd name="T46" fmla="*/ 434 w 435"/>
              <a:gd name="T47" fmla="*/ 224 h 435"/>
              <a:gd name="T48" fmla="*/ 426 w 435"/>
              <a:gd name="T49" fmla="*/ 159 h 435"/>
              <a:gd name="T50" fmla="*/ 216 w 435"/>
              <a:gd name="T51" fmla="*/ 355 h 435"/>
              <a:gd name="T52" fmla="*/ 78 w 435"/>
              <a:gd name="T53" fmla="*/ 217 h 435"/>
              <a:gd name="T54" fmla="*/ 216 w 435"/>
              <a:gd name="T55" fmla="*/ 79 h 435"/>
              <a:gd name="T56" fmla="*/ 354 w 435"/>
              <a:gd name="T57" fmla="*/ 217 h 435"/>
              <a:gd name="T58" fmla="*/ 216 w 435"/>
              <a:gd name="T59" fmla="*/ 35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5" h="435">
                <a:moveTo>
                  <a:pt x="426" y="159"/>
                </a:moveTo>
                <a:cubicBezTo>
                  <a:pt x="402" y="170"/>
                  <a:pt x="372" y="161"/>
                  <a:pt x="359" y="137"/>
                </a:cubicBezTo>
                <a:cubicBezTo>
                  <a:pt x="345" y="114"/>
                  <a:pt x="353" y="84"/>
                  <a:pt x="375" y="68"/>
                </a:cubicBezTo>
                <a:cubicBezTo>
                  <a:pt x="360" y="52"/>
                  <a:pt x="343" y="39"/>
                  <a:pt x="324" y="28"/>
                </a:cubicBezTo>
                <a:cubicBezTo>
                  <a:pt x="314" y="54"/>
                  <a:pt x="287" y="68"/>
                  <a:pt x="261" y="61"/>
                </a:cubicBezTo>
                <a:cubicBezTo>
                  <a:pt x="234" y="53"/>
                  <a:pt x="218" y="27"/>
                  <a:pt x="223" y="1"/>
                </a:cubicBezTo>
                <a:cubicBezTo>
                  <a:pt x="202" y="0"/>
                  <a:pt x="180" y="3"/>
                  <a:pt x="159" y="8"/>
                </a:cubicBezTo>
                <a:cubicBezTo>
                  <a:pt x="170" y="33"/>
                  <a:pt x="161" y="62"/>
                  <a:pt x="137" y="76"/>
                </a:cubicBezTo>
                <a:cubicBezTo>
                  <a:pt x="113" y="89"/>
                  <a:pt x="83" y="82"/>
                  <a:pt x="68" y="60"/>
                </a:cubicBezTo>
                <a:cubicBezTo>
                  <a:pt x="52" y="75"/>
                  <a:pt x="39" y="92"/>
                  <a:pt x="28" y="111"/>
                </a:cubicBezTo>
                <a:cubicBezTo>
                  <a:pt x="54" y="120"/>
                  <a:pt x="68" y="147"/>
                  <a:pt x="61" y="174"/>
                </a:cubicBezTo>
                <a:cubicBezTo>
                  <a:pt x="53" y="200"/>
                  <a:pt x="27" y="216"/>
                  <a:pt x="0" y="211"/>
                </a:cubicBezTo>
                <a:cubicBezTo>
                  <a:pt x="0" y="233"/>
                  <a:pt x="2" y="254"/>
                  <a:pt x="8" y="276"/>
                </a:cubicBezTo>
                <a:cubicBezTo>
                  <a:pt x="33" y="264"/>
                  <a:pt x="62" y="274"/>
                  <a:pt x="76" y="298"/>
                </a:cubicBezTo>
                <a:cubicBezTo>
                  <a:pt x="89" y="321"/>
                  <a:pt x="82" y="351"/>
                  <a:pt x="60" y="366"/>
                </a:cubicBezTo>
                <a:cubicBezTo>
                  <a:pt x="75" y="382"/>
                  <a:pt x="92" y="396"/>
                  <a:pt x="111" y="406"/>
                </a:cubicBezTo>
                <a:cubicBezTo>
                  <a:pt x="120" y="381"/>
                  <a:pt x="147" y="367"/>
                  <a:pt x="174" y="374"/>
                </a:cubicBezTo>
                <a:cubicBezTo>
                  <a:pt x="200" y="382"/>
                  <a:pt x="216" y="408"/>
                  <a:pt x="211" y="434"/>
                </a:cubicBezTo>
                <a:cubicBezTo>
                  <a:pt x="233" y="435"/>
                  <a:pt x="254" y="432"/>
                  <a:pt x="276" y="426"/>
                </a:cubicBezTo>
                <a:cubicBezTo>
                  <a:pt x="264" y="402"/>
                  <a:pt x="273" y="373"/>
                  <a:pt x="297" y="359"/>
                </a:cubicBezTo>
                <a:cubicBezTo>
                  <a:pt x="321" y="346"/>
                  <a:pt x="351" y="353"/>
                  <a:pt x="366" y="375"/>
                </a:cubicBezTo>
                <a:cubicBezTo>
                  <a:pt x="382" y="360"/>
                  <a:pt x="396" y="343"/>
                  <a:pt x="406" y="324"/>
                </a:cubicBezTo>
                <a:cubicBezTo>
                  <a:pt x="381" y="315"/>
                  <a:pt x="367" y="287"/>
                  <a:pt x="374" y="261"/>
                </a:cubicBezTo>
                <a:cubicBezTo>
                  <a:pt x="381" y="235"/>
                  <a:pt x="408" y="219"/>
                  <a:pt x="434" y="224"/>
                </a:cubicBezTo>
                <a:cubicBezTo>
                  <a:pt x="435" y="202"/>
                  <a:pt x="432" y="180"/>
                  <a:pt x="426" y="159"/>
                </a:cubicBezTo>
                <a:close/>
                <a:moveTo>
                  <a:pt x="216" y="355"/>
                </a:moveTo>
                <a:cubicBezTo>
                  <a:pt x="140" y="355"/>
                  <a:pt x="78" y="294"/>
                  <a:pt x="78" y="217"/>
                </a:cubicBezTo>
                <a:cubicBezTo>
                  <a:pt x="78" y="141"/>
                  <a:pt x="140" y="79"/>
                  <a:pt x="216" y="79"/>
                </a:cubicBezTo>
                <a:cubicBezTo>
                  <a:pt x="292" y="79"/>
                  <a:pt x="354" y="141"/>
                  <a:pt x="354" y="217"/>
                </a:cubicBezTo>
                <a:cubicBezTo>
                  <a:pt x="354" y="294"/>
                  <a:pt x="292" y="355"/>
                  <a:pt x="216" y="35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Freeform 62"/>
          <p:cNvSpPr>
            <a:spLocks noEditPoints="1"/>
          </p:cNvSpPr>
          <p:nvPr/>
        </p:nvSpPr>
        <p:spPr bwMode="auto">
          <a:xfrm>
            <a:off x="2635796" y="3074098"/>
            <a:ext cx="1008661" cy="1008660"/>
          </a:xfrm>
          <a:custGeom>
            <a:avLst/>
            <a:gdLst>
              <a:gd name="T0" fmla="*/ 402 w 429"/>
              <a:gd name="T1" fmla="*/ 232 h 428"/>
              <a:gd name="T2" fmla="*/ 429 w 429"/>
              <a:gd name="T3" fmla="*/ 208 h 428"/>
              <a:gd name="T4" fmla="*/ 427 w 429"/>
              <a:gd name="T5" fmla="*/ 185 h 428"/>
              <a:gd name="T6" fmla="*/ 397 w 429"/>
              <a:gd name="T7" fmla="*/ 166 h 428"/>
              <a:gd name="T8" fmla="*/ 414 w 429"/>
              <a:gd name="T9" fmla="*/ 135 h 428"/>
              <a:gd name="T10" fmla="*/ 404 w 429"/>
              <a:gd name="T11" fmla="*/ 114 h 428"/>
              <a:gd name="T12" fmla="*/ 370 w 429"/>
              <a:gd name="T13" fmla="*/ 107 h 428"/>
              <a:gd name="T14" fmla="*/ 375 w 429"/>
              <a:gd name="T15" fmla="*/ 72 h 428"/>
              <a:gd name="T16" fmla="*/ 359 w 429"/>
              <a:gd name="T17" fmla="*/ 55 h 428"/>
              <a:gd name="T18" fmla="*/ 324 w 429"/>
              <a:gd name="T19" fmla="*/ 60 h 428"/>
              <a:gd name="T20" fmla="*/ 317 w 429"/>
              <a:gd name="T21" fmla="*/ 25 h 428"/>
              <a:gd name="T22" fmla="*/ 296 w 429"/>
              <a:gd name="T23" fmla="*/ 15 h 428"/>
              <a:gd name="T24" fmla="*/ 265 w 429"/>
              <a:gd name="T25" fmla="*/ 32 h 428"/>
              <a:gd name="T26" fmla="*/ 246 w 429"/>
              <a:gd name="T27" fmla="*/ 2 h 428"/>
              <a:gd name="T28" fmla="*/ 235 w 429"/>
              <a:gd name="T29" fmla="*/ 0 h 428"/>
              <a:gd name="T30" fmla="*/ 223 w 429"/>
              <a:gd name="T31" fmla="*/ 0 h 428"/>
              <a:gd name="T32" fmla="*/ 199 w 429"/>
              <a:gd name="T33" fmla="*/ 26 h 428"/>
              <a:gd name="T34" fmla="*/ 172 w 429"/>
              <a:gd name="T35" fmla="*/ 4 h 428"/>
              <a:gd name="T36" fmla="*/ 149 w 429"/>
              <a:gd name="T37" fmla="*/ 10 h 428"/>
              <a:gd name="T38" fmla="*/ 136 w 429"/>
              <a:gd name="T39" fmla="*/ 42 h 428"/>
              <a:gd name="T40" fmla="*/ 102 w 429"/>
              <a:gd name="T41" fmla="*/ 31 h 428"/>
              <a:gd name="T42" fmla="*/ 83 w 429"/>
              <a:gd name="T43" fmla="*/ 44 h 428"/>
              <a:gd name="T44" fmla="*/ 82 w 429"/>
              <a:gd name="T45" fmla="*/ 80 h 428"/>
              <a:gd name="T46" fmla="*/ 47 w 429"/>
              <a:gd name="T47" fmla="*/ 80 h 428"/>
              <a:gd name="T48" fmla="*/ 33 w 429"/>
              <a:gd name="T49" fmla="*/ 100 h 428"/>
              <a:gd name="T50" fmla="*/ 44 w 429"/>
              <a:gd name="T51" fmla="*/ 133 h 428"/>
              <a:gd name="T52" fmla="*/ 11 w 429"/>
              <a:gd name="T53" fmla="*/ 146 h 428"/>
              <a:gd name="T54" fmla="*/ 5 w 429"/>
              <a:gd name="T55" fmla="*/ 169 h 428"/>
              <a:gd name="T56" fmla="*/ 26 w 429"/>
              <a:gd name="T57" fmla="*/ 196 h 428"/>
              <a:gd name="T58" fmla="*/ 0 w 429"/>
              <a:gd name="T59" fmla="*/ 220 h 428"/>
              <a:gd name="T60" fmla="*/ 2 w 429"/>
              <a:gd name="T61" fmla="*/ 243 h 428"/>
              <a:gd name="T62" fmla="*/ 32 w 429"/>
              <a:gd name="T63" fmla="*/ 262 h 428"/>
              <a:gd name="T64" fmla="*/ 15 w 429"/>
              <a:gd name="T65" fmla="*/ 293 h 428"/>
              <a:gd name="T66" fmla="*/ 25 w 429"/>
              <a:gd name="T67" fmla="*/ 314 h 428"/>
              <a:gd name="T68" fmla="*/ 59 w 429"/>
              <a:gd name="T69" fmla="*/ 321 h 428"/>
              <a:gd name="T70" fmla="*/ 54 w 429"/>
              <a:gd name="T71" fmla="*/ 356 h 428"/>
              <a:gd name="T72" fmla="*/ 70 w 429"/>
              <a:gd name="T73" fmla="*/ 373 h 428"/>
              <a:gd name="T74" fmla="*/ 105 w 429"/>
              <a:gd name="T75" fmla="*/ 368 h 428"/>
              <a:gd name="T76" fmla="*/ 112 w 429"/>
              <a:gd name="T77" fmla="*/ 403 h 428"/>
              <a:gd name="T78" fmla="*/ 133 w 429"/>
              <a:gd name="T79" fmla="*/ 413 h 428"/>
              <a:gd name="T80" fmla="*/ 164 w 429"/>
              <a:gd name="T81" fmla="*/ 396 h 428"/>
              <a:gd name="T82" fmla="*/ 183 w 429"/>
              <a:gd name="T83" fmla="*/ 426 h 428"/>
              <a:gd name="T84" fmla="*/ 194 w 429"/>
              <a:gd name="T85" fmla="*/ 428 h 428"/>
              <a:gd name="T86" fmla="*/ 206 w 429"/>
              <a:gd name="T87" fmla="*/ 428 h 428"/>
              <a:gd name="T88" fmla="*/ 230 w 429"/>
              <a:gd name="T89" fmla="*/ 402 h 428"/>
              <a:gd name="T90" fmla="*/ 257 w 429"/>
              <a:gd name="T91" fmla="*/ 424 h 428"/>
              <a:gd name="T92" fmla="*/ 280 w 429"/>
              <a:gd name="T93" fmla="*/ 418 h 428"/>
              <a:gd name="T94" fmla="*/ 293 w 429"/>
              <a:gd name="T95" fmla="*/ 386 h 428"/>
              <a:gd name="T96" fmla="*/ 327 w 429"/>
              <a:gd name="T97" fmla="*/ 397 h 428"/>
              <a:gd name="T98" fmla="*/ 346 w 429"/>
              <a:gd name="T99" fmla="*/ 384 h 428"/>
              <a:gd name="T100" fmla="*/ 347 w 429"/>
              <a:gd name="T101" fmla="*/ 348 h 428"/>
              <a:gd name="T102" fmla="*/ 382 w 429"/>
              <a:gd name="T103" fmla="*/ 348 h 428"/>
              <a:gd name="T104" fmla="*/ 396 w 429"/>
              <a:gd name="T105" fmla="*/ 328 h 428"/>
              <a:gd name="T106" fmla="*/ 385 w 429"/>
              <a:gd name="T107" fmla="*/ 295 h 428"/>
              <a:gd name="T108" fmla="*/ 418 w 429"/>
              <a:gd name="T109" fmla="*/ 282 h 428"/>
              <a:gd name="T110" fmla="*/ 424 w 429"/>
              <a:gd name="T111" fmla="*/ 259 h 428"/>
              <a:gd name="T112" fmla="*/ 402 w 429"/>
              <a:gd name="T113" fmla="*/ 232 h 428"/>
              <a:gd name="T114" fmla="*/ 214 w 429"/>
              <a:gd name="T115" fmla="*/ 359 h 428"/>
              <a:gd name="T116" fmla="*/ 70 w 429"/>
              <a:gd name="T117" fmla="*/ 214 h 428"/>
              <a:gd name="T118" fmla="*/ 214 w 429"/>
              <a:gd name="T119" fmla="*/ 69 h 428"/>
              <a:gd name="T120" fmla="*/ 359 w 429"/>
              <a:gd name="T121" fmla="*/ 214 h 428"/>
              <a:gd name="T122" fmla="*/ 214 w 429"/>
              <a:gd name="T123" fmla="*/ 35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9" h="428">
                <a:moveTo>
                  <a:pt x="402" y="232"/>
                </a:moveTo>
                <a:cubicBezTo>
                  <a:pt x="404" y="218"/>
                  <a:pt x="415" y="208"/>
                  <a:pt x="429" y="208"/>
                </a:cubicBezTo>
                <a:cubicBezTo>
                  <a:pt x="429" y="200"/>
                  <a:pt x="428" y="193"/>
                  <a:pt x="427" y="185"/>
                </a:cubicBezTo>
                <a:cubicBezTo>
                  <a:pt x="414" y="188"/>
                  <a:pt x="401" y="180"/>
                  <a:pt x="397" y="166"/>
                </a:cubicBezTo>
                <a:cubicBezTo>
                  <a:pt x="394" y="153"/>
                  <a:pt x="401" y="140"/>
                  <a:pt x="414" y="135"/>
                </a:cubicBezTo>
                <a:cubicBezTo>
                  <a:pt x="411" y="128"/>
                  <a:pt x="408" y="121"/>
                  <a:pt x="404" y="114"/>
                </a:cubicBezTo>
                <a:cubicBezTo>
                  <a:pt x="393" y="121"/>
                  <a:pt x="378" y="118"/>
                  <a:pt x="370" y="107"/>
                </a:cubicBezTo>
                <a:cubicBezTo>
                  <a:pt x="362" y="95"/>
                  <a:pt x="365" y="80"/>
                  <a:pt x="375" y="72"/>
                </a:cubicBezTo>
                <a:cubicBezTo>
                  <a:pt x="370" y="66"/>
                  <a:pt x="364" y="60"/>
                  <a:pt x="359" y="55"/>
                </a:cubicBezTo>
                <a:cubicBezTo>
                  <a:pt x="350" y="66"/>
                  <a:pt x="335" y="68"/>
                  <a:pt x="324" y="60"/>
                </a:cubicBezTo>
                <a:cubicBezTo>
                  <a:pt x="313" y="52"/>
                  <a:pt x="310" y="37"/>
                  <a:pt x="317" y="25"/>
                </a:cubicBezTo>
                <a:cubicBezTo>
                  <a:pt x="310" y="22"/>
                  <a:pt x="303" y="18"/>
                  <a:pt x="296" y="15"/>
                </a:cubicBezTo>
                <a:cubicBezTo>
                  <a:pt x="291" y="28"/>
                  <a:pt x="278" y="36"/>
                  <a:pt x="265" y="32"/>
                </a:cubicBezTo>
                <a:cubicBezTo>
                  <a:pt x="251" y="28"/>
                  <a:pt x="243" y="15"/>
                  <a:pt x="246" y="2"/>
                </a:cubicBezTo>
                <a:cubicBezTo>
                  <a:pt x="242" y="1"/>
                  <a:pt x="238" y="1"/>
                  <a:pt x="235" y="0"/>
                </a:cubicBezTo>
                <a:cubicBezTo>
                  <a:pt x="231" y="0"/>
                  <a:pt x="227" y="0"/>
                  <a:pt x="223" y="0"/>
                </a:cubicBezTo>
                <a:cubicBezTo>
                  <a:pt x="223" y="13"/>
                  <a:pt x="213" y="25"/>
                  <a:pt x="199" y="26"/>
                </a:cubicBezTo>
                <a:cubicBezTo>
                  <a:pt x="185" y="27"/>
                  <a:pt x="174" y="17"/>
                  <a:pt x="172" y="4"/>
                </a:cubicBezTo>
                <a:cubicBezTo>
                  <a:pt x="164" y="5"/>
                  <a:pt x="156" y="7"/>
                  <a:pt x="149" y="10"/>
                </a:cubicBezTo>
                <a:cubicBezTo>
                  <a:pt x="154" y="22"/>
                  <a:pt x="148" y="37"/>
                  <a:pt x="136" y="42"/>
                </a:cubicBezTo>
                <a:cubicBezTo>
                  <a:pt x="123" y="48"/>
                  <a:pt x="109" y="43"/>
                  <a:pt x="102" y="31"/>
                </a:cubicBezTo>
                <a:cubicBezTo>
                  <a:pt x="96" y="35"/>
                  <a:pt x="89" y="40"/>
                  <a:pt x="83" y="44"/>
                </a:cubicBezTo>
                <a:cubicBezTo>
                  <a:pt x="92" y="55"/>
                  <a:pt x="91" y="70"/>
                  <a:pt x="82" y="80"/>
                </a:cubicBezTo>
                <a:cubicBezTo>
                  <a:pt x="72" y="89"/>
                  <a:pt x="57" y="89"/>
                  <a:pt x="47" y="80"/>
                </a:cubicBezTo>
                <a:cubicBezTo>
                  <a:pt x="42" y="86"/>
                  <a:pt x="37" y="93"/>
                  <a:pt x="33" y="100"/>
                </a:cubicBezTo>
                <a:cubicBezTo>
                  <a:pt x="45" y="106"/>
                  <a:pt x="50" y="121"/>
                  <a:pt x="44" y="133"/>
                </a:cubicBezTo>
                <a:cubicBezTo>
                  <a:pt x="38" y="145"/>
                  <a:pt x="23" y="151"/>
                  <a:pt x="11" y="146"/>
                </a:cubicBezTo>
                <a:cubicBezTo>
                  <a:pt x="9" y="153"/>
                  <a:pt x="6" y="161"/>
                  <a:pt x="5" y="169"/>
                </a:cubicBezTo>
                <a:cubicBezTo>
                  <a:pt x="18" y="171"/>
                  <a:pt x="28" y="183"/>
                  <a:pt x="26" y="196"/>
                </a:cubicBezTo>
                <a:cubicBezTo>
                  <a:pt x="25" y="210"/>
                  <a:pt x="13" y="220"/>
                  <a:pt x="0" y="220"/>
                </a:cubicBezTo>
                <a:cubicBezTo>
                  <a:pt x="0" y="227"/>
                  <a:pt x="1" y="235"/>
                  <a:pt x="2" y="243"/>
                </a:cubicBezTo>
                <a:cubicBezTo>
                  <a:pt x="15" y="240"/>
                  <a:pt x="28" y="248"/>
                  <a:pt x="32" y="262"/>
                </a:cubicBezTo>
                <a:cubicBezTo>
                  <a:pt x="35" y="275"/>
                  <a:pt x="28" y="288"/>
                  <a:pt x="15" y="293"/>
                </a:cubicBezTo>
                <a:cubicBezTo>
                  <a:pt x="18" y="300"/>
                  <a:pt x="21" y="307"/>
                  <a:pt x="25" y="314"/>
                </a:cubicBezTo>
                <a:cubicBezTo>
                  <a:pt x="36" y="307"/>
                  <a:pt x="51" y="310"/>
                  <a:pt x="59" y="321"/>
                </a:cubicBezTo>
                <a:cubicBezTo>
                  <a:pt x="67" y="333"/>
                  <a:pt x="64" y="348"/>
                  <a:pt x="54" y="356"/>
                </a:cubicBezTo>
                <a:cubicBezTo>
                  <a:pt x="59" y="362"/>
                  <a:pt x="64" y="368"/>
                  <a:pt x="70" y="373"/>
                </a:cubicBezTo>
                <a:cubicBezTo>
                  <a:pt x="79" y="362"/>
                  <a:pt x="94" y="360"/>
                  <a:pt x="105" y="368"/>
                </a:cubicBezTo>
                <a:cubicBezTo>
                  <a:pt x="116" y="376"/>
                  <a:pt x="119" y="391"/>
                  <a:pt x="112" y="403"/>
                </a:cubicBezTo>
                <a:cubicBezTo>
                  <a:pt x="119" y="406"/>
                  <a:pt x="126" y="410"/>
                  <a:pt x="133" y="413"/>
                </a:cubicBezTo>
                <a:cubicBezTo>
                  <a:pt x="138" y="400"/>
                  <a:pt x="151" y="392"/>
                  <a:pt x="164" y="396"/>
                </a:cubicBezTo>
                <a:cubicBezTo>
                  <a:pt x="178" y="400"/>
                  <a:pt x="185" y="413"/>
                  <a:pt x="183" y="426"/>
                </a:cubicBezTo>
                <a:cubicBezTo>
                  <a:pt x="186" y="427"/>
                  <a:pt x="190" y="427"/>
                  <a:pt x="194" y="428"/>
                </a:cubicBezTo>
                <a:cubicBezTo>
                  <a:pt x="198" y="428"/>
                  <a:pt x="202" y="428"/>
                  <a:pt x="206" y="428"/>
                </a:cubicBezTo>
                <a:cubicBezTo>
                  <a:pt x="206" y="415"/>
                  <a:pt x="216" y="403"/>
                  <a:pt x="230" y="402"/>
                </a:cubicBezTo>
                <a:cubicBezTo>
                  <a:pt x="243" y="401"/>
                  <a:pt x="255" y="411"/>
                  <a:pt x="257" y="424"/>
                </a:cubicBezTo>
                <a:cubicBezTo>
                  <a:pt x="265" y="423"/>
                  <a:pt x="273" y="421"/>
                  <a:pt x="280" y="418"/>
                </a:cubicBezTo>
                <a:cubicBezTo>
                  <a:pt x="275" y="406"/>
                  <a:pt x="281" y="391"/>
                  <a:pt x="293" y="386"/>
                </a:cubicBezTo>
                <a:cubicBezTo>
                  <a:pt x="306" y="380"/>
                  <a:pt x="320" y="385"/>
                  <a:pt x="327" y="397"/>
                </a:cubicBezTo>
                <a:cubicBezTo>
                  <a:pt x="333" y="393"/>
                  <a:pt x="340" y="388"/>
                  <a:pt x="346" y="384"/>
                </a:cubicBezTo>
                <a:cubicBezTo>
                  <a:pt x="337" y="373"/>
                  <a:pt x="337" y="358"/>
                  <a:pt x="347" y="348"/>
                </a:cubicBezTo>
                <a:cubicBezTo>
                  <a:pt x="357" y="339"/>
                  <a:pt x="372" y="339"/>
                  <a:pt x="382" y="348"/>
                </a:cubicBezTo>
                <a:cubicBezTo>
                  <a:pt x="387" y="342"/>
                  <a:pt x="392" y="335"/>
                  <a:pt x="396" y="328"/>
                </a:cubicBezTo>
                <a:cubicBezTo>
                  <a:pt x="384" y="322"/>
                  <a:pt x="379" y="307"/>
                  <a:pt x="385" y="295"/>
                </a:cubicBezTo>
                <a:cubicBezTo>
                  <a:pt x="391" y="283"/>
                  <a:pt x="405" y="277"/>
                  <a:pt x="418" y="282"/>
                </a:cubicBezTo>
                <a:cubicBezTo>
                  <a:pt x="420" y="275"/>
                  <a:pt x="422" y="267"/>
                  <a:pt x="424" y="259"/>
                </a:cubicBezTo>
                <a:cubicBezTo>
                  <a:pt x="411" y="257"/>
                  <a:pt x="401" y="245"/>
                  <a:pt x="402" y="232"/>
                </a:cubicBezTo>
                <a:close/>
                <a:moveTo>
                  <a:pt x="214" y="359"/>
                </a:moveTo>
                <a:cubicBezTo>
                  <a:pt x="134" y="359"/>
                  <a:pt x="70" y="294"/>
                  <a:pt x="70" y="214"/>
                </a:cubicBezTo>
                <a:cubicBezTo>
                  <a:pt x="70" y="134"/>
                  <a:pt x="134" y="69"/>
                  <a:pt x="214" y="69"/>
                </a:cubicBezTo>
                <a:cubicBezTo>
                  <a:pt x="294" y="69"/>
                  <a:pt x="359" y="134"/>
                  <a:pt x="359" y="214"/>
                </a:cubicBezTo>
                <a:cubicBezTo>
                  <a:pt x="359" y="294"/>
                  <a:pt x="294" y="359"/>
                  <a:pt x="214" y="35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059167" y="3575990"/>
            <a:ext cx="586954" cy="538642"/>
            <a:chOff x="4124325" y="7637463"/>
            <a:chExt cx="385763" cy="354013"/>
          </a:xfrm>
          <a:solidFill>
            <a:schemeClr val="accent2">
              <a:lumMod val="75000"/>
            </a:schemeClr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4268788" y="7637463"/>
              <a:ext cx="96838" cy="9683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7" y="72"/>
                    <a:pt x="0" y="55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5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2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50" y="60"/>
                    <a:pt x="60" y="49"/>
                    <a:pt x="60" y="36"/>
                  </a:cubicBezTo>
                  <a:cubicBezTo>
                    <a:pt x="60" y="22"/>
                    <a:pt x="50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4397375" y="7669213"/>
              <a:ext cx="65088" cy="650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4171950" y="7669213"/>
              <a:ext cx="65088" cy="650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4124325" y="7913688"/>
              <a:ext cx="385763" cy="77788"/>
            </a:xfrm>
            <a:custGeom>
              <a:avLst/>
              <a:gdLst>
                <a:gd name="T0" fmla="*/ 144 w 288"/>
                <a:gd name="T1" fmla="*/ 58 h 58"/>
                <a:gd name="T2" fmla="*/ 0 w 288"/>
                <a:gd name="T3" fmla="*/ 28 h 58"/>
                <a:gd name="T4" fmla="*/ 83 w 288"/>
                <a:gd name="T5" fmla="*/ 0 h 58"/>
                <a:gd name="T6" fmla="*/ 90 w 288"/>
                <a:gd name="T7" fmla="*/ 6 h 58"/>
                <a:gd name="T8" fmla="*/ 84 w 288"/>
                <a:gd name="T9" fmla="*/ 12 h 58"/>
                <a:gd name="T10" fmla="*/ 13 w 288"/>
                <a:gd name="T11" fmla="*/ 28 h 58"/>
                <a:gd name="T12" fmla="*/ 144 w 288"/>
                <a:gd name="T13" fmla="*/ 46 h 58"/>
                <a:gd name="T14" fmla="*/ 276 w 288"/>
                <a:gd name="T15" fmla="*/ 28 h 58"/>
                <a:gd name="T16" fmla="*/ 204 w 288"/>
                <a:gd name="T17" fmla="*/ 12 h 58"/>
                <a:gd name="T18" fmla="*/ 198 w 288"/>
                <a:gd name="T19" fmla="*/ 6 h 58"/>
                <a:gd name="T20" fmla="*/ 205 w 288"/>
                <a:gd name="T21" fmla="*/ 0 h 58"/>
                <a:gd name="T22" fmla="*/ 288 w 288"/>
                <a:gd name="T23" fmla="*/ 28 h 58"/>
                <a:gd name="T24" fmla="*/ 144 w 288"/>
                <a:gd name="T25" fmla="*/ 58 h 58"/>
                <a:gd name="T26" fmla="*/ 277 w 288"/>
                <a:gd name="T27" fmla="*/ 28 h 58"/>
                <a:gd name="T28" fmla="*/ 277 w 288"/>
                <a:gd name="T2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58">
                  <a:moveTo>
                    <a:pt x="144" y="58"/>
                  </a:moveTo>
                  <a:cubicBezTo>
                    <a:pt x="130" y="58"/>
                    <a:pt x="0" y="57"/>
                    <a:pt x="0" y="28"/>
                  </a:cubicBezTo>
                  <a:cubicBezTo>
                    <a:pt x="0" y="14"/>
                    <a:pt x="28" y="5"/>
                    <a:pt x="83" y="0"/>
                  </a:cubicBezTo>
                  <a:cubicBezTo>
                    <a:pt x="87" y="0"/>
                    <a:pt x="90" y="2"/>
                    <a:pt x="90" y="6"/>
                  </a:cubicBezTo>
                  <a:cubicBezTo>
                    <a:pt x="90" y="9"/>
                    <a:pt x="88" y="12"/>
                    <a:pt x="84" y="12"/>
                  </a:cubicBezTo>
                  <a:cubicBezTo>
                    <a:pt x="33" y="16"/>
                    <a:pt x="16" y="24"/>
                    <a:pt x="13" y="28"/>
                  </a:cubicBezTo>
                  <a:cubicBezTo>
                    <a:pt x="19" y="34"/>
                    <a:pt x="65" y="46"/>
                    <a:pt x="144" y="46"/>
                  </a:cubicBezTo>
                  <a:cubicBezTo>
                    <a:pt x="223" y="46"/>
                    <a:pt x="270" y="34"/>
                    <a:pt x="276" y="28"/>
                  </a:cubicBezTo>
                  <a:cubicBezTo>
                    <a:pt x="273" y="24"/>
                    <a:pt x="255" y="16"/>
                    <a:pt x="204" y="12"/>
                  </a:cubicBezTo>
                  <a:cubicBezTo>
                    <a:pt x="201" y="12"/>
                    <a:pt x="198" y="9"/>
                    <a:pt x="198" y="6"/>
                  </a:cubicBezTo>
                  <a:cubicBezTo>
                    <a:pt x="199" y="2"/>
                    <a:pt x="202" y="0"/>
                    <a:pt x="205" y="0"/>
                  </a:cubicBezTo>
                  <a:cubicBezTo>
                    <a:pt x="260" y="5"/>
                    <a:pt x="288" y="14"/>
                    <a:pt x="288" y="28"/>
                  </a:cubicBezTo>
                  <a:cubicBezTo>
                    <a:pt x="288" y="57"/>
                    <a:pt x="159" y="58"/>
                    <a:pt x="144" y="58"/>
                  </a:cubicBezTo>
                  <a:close/>
                  <a:moveTo>
                    <a:pt x="277" y="28"/>
                  </a:moveTo>
                  <a:cubicBezTo>
                    <a:pt x="277" y="28"/>
                    <a:pt x="277" y="28"/>
                    <a:pt x="27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4268788" y="7750175"/>
              <a:ext cx="94809" cy="156979"/>
            </a:xfrm>
            <a:custGeom>
              <a:avLst/>
              <a:gdLst>
                <a:gd name="T0" fmla="*/ 66 w 72"/>
                <a:gd name="T1" fmla="*/ 120 h 120"/>
                <a:gd name="T2" fmla="*/ 6 w 72"/>
                <a:gd name="T3" fmla="*/ 120 h 120"/>
                <a:gd name="T4" fmla="*/ 0 w 72"/>
                <a:gd name="T5" fmla="*/ 114 h 120"/>
                <a:gd name="T6" fmla="*/ 0 w 72"/>
                <a:gd name="T7" fmla="*/ 36 h 120"/>
                <a:gd name="T8" fmla="*/ 36 w 72"/>
                <a:gd name="T9" fmla="*/ 0 h 120"/>
                <a:gd name="T10" fmla="*/ 72 w 72"/>
                <a:gd name="T11" fmla="*/ 36 h 120"/>
                <a:gd name="T12" fmla="*/ 72 w 72"/>
                <a:gd name="T13" fmla="*/ 114 h 120"/>
                <a:gd name="T14" fmla="*/ 66 w 72"/>
                <a:gd name="T15" fmla="*/ 120 h 120"/>
                <a:gd name="T16" fmla="*/ 12 w 72"/>
                <a:gd name="T17" fmla="*/ 108 h 120"/>
                <a:gd name="T18" fmla="*/ 60 w 72"/>
                <a:gd name="T19" fmla="*/ 108 h 120"/>
                <a:gd name="T20" fmla="*/ 60 w 72"/>
                <a:gd name="T21" fmla="*/ 36 h 120"/>
                <a:gd name="T22" fmla="*/ 36 w 72"/>
                <a:gd name="T23" fmla="*/ 12 h 120"/>
                <a:gd name="T24" fmla="*/ 12 w 72"/>
                <a:gd name="T25" fmla="*/ 36 h 120"/>
                <a:gd name="T26" fmla="*/ 12 w 72"/>
                <a:gd name="T2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20">
                  <a:moveTo>
                    <a:pt x="66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7"/>
                    <a:pt x="0" y="1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70" y="120"/>
                    <a:pt x="66" y="120"/>
                  </a:cubicBezTo>
                  <a:close/>
                  <a:moveTo>
                    <a:pt x="12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22"/>
                    <a:pt x="50" y="12"/>
                    <a:pt x="36" y="12"/>
                  </a:cubicBezTo>
                  <a:cubicBezTo>
                    <a:pt x="23" y="12"/>
                    <a:pt x="12" y="22"/>
                    <a:pt x="12" y="36"/>
                  </a:cubicBezTo>
                  <a:lnTo>
                    <a:pt x="1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10"/>
            <p:cNvSpPr>
              <a:spLocks noEditPoints="1"/>
            </p:cNvSpPr>
            <p:nvPr/>
          </p:nvSpPr>
          <p:spPr bwMode="auto">
            <a:xfrm>
              <a:off x="4397375" y="7750175"/>
              <a:ext cx="65088" cy="128588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0 w 48"/>
                <a:gd name="T5" fmla="*/ 90 h 96"/>
                <a:gd name="T6" fmla="*/ 0 w 48"/>
                <a:gd name="T7" fmla="*/ 24 h 96"/>
                <a:gd name="T8" fmla="*/ 24 w 48"/>
                <a:gd name="T9" fmla="*/ 0 h 96"/>
                <a:gd name="T10" fmla="*/ 48 w 48"/>
                <a:gd name="T11" fmla="*/ 24 h 96"/>
                <a:gd name="T12" fmla="*/ 48 w 48"/>
                <a:gd name="T13" fmla="*/ 90 h 96"/>
                <a:gd name="T14" fmla="*/ 42 w 48"/>
                <a:gd name="T15" fmla="*/ 96 h 96"/>
                <a:gd name="T16" fmla="*/ 12 w 48"/>
                <a:gd name="T17" fmla="*/ 84 h 96"/>
                <a:gd name="T18" fmla="*/ 36 w 48"/>
                <a:gd name="T19" fmla="*/ 84 h 96"/>
                <a:gd name="T20" fmla="*/ 36 w 48"/>
                <a:gd name="T21" fmla="*/ 24 h 96"/>
                <a:gd name="T22" fmla="*/ 24 w 48"/>
                <a:gd name="T23" fmla="*/ 12 h 96"/>
                <a:gd name="T24" fmla="*/ 12 w 48"/>
                <a:gd name="T25" fmla="*/ 24 h 96"/>
                <a:gd name="T26" fmla="*/ 12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3"/>
                    <a:pt x="46" y="96"/>
                    <a:pt x="42" y="96"/>
                  </a:cubicBezTo>
                  <a:close/>
                  <a:moveTo>
                    <a:pt x="12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ubicBezTo>
                    <a:pt x="18" y="12"/>
                    <a:pt x="12" y="17"/>
                    <a:pt x="12" y="24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/>
          </p:nvSpPr>
          <p:spPr bwMode="auto">
            <a:xfrm>
              <a:off x="4171950" y="7750175"/>
              <a:ext cx="65088" cy="128588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0 w 48"/>
                <a:gd name="T5" fmla="*/ 90 h 96"/>
                <a:gd name="T6" fmla="*/ 0 w 48"/>
                <a:gd name="T7" fmla="*/ 24 h 96"/>
                <a:gd name="T8" fmla="*/ 24 w 48"/>
                <a:gd name="T9" fmla="*/ 0 h 96"/>
                <a:gd name="T10" fmla="*/ 48 w 48"/>
                <a:gd name="T11" fmla="*/ 24 h 96"/>
                <a:gd name="T12" fmla="*/ 48 w 48"/>
                <a:gd name="T13" fmla="*/ 90 h 96"/>
                <a:gd name="T14" fmla="*/ 42 w 48"/>
                <a:gd name="T15" fmla="*/ 96 h 96"/>
                <a:gd name="T16" fmla="*/ 12 w 48"/>
                <a:gd name="T17" fmla="*/ 84 h 96"/>
                <a:gd name="T18" fmla="*/ 36 w 48"/>
                <a:gd name="T19" fmla="*/ 84 h 96"/>
                <a:gd name="T20" fmla="*/ 36 w 48"/>
                <a:gd name="T21" fmla="*/ 24 h 96"/>
                <a:gd name="T22" fmla="*/ 24 w 48"/>
                <a:gd name="T23" fmla="*/ 12 h 96"/>
                <a:gd name="T24" fmla="*/ 12 w 48"/>
                <a:gd name="T25" fmla="*/ 24 h 96"/>
                <a:gd name="T26" fmla="*/ 12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3"/>
                    <a:pt x="46" y="96"/>
                    <a:pt x="42" y="96"/>
                  </a:cubicBezTo>
                  <a:close/>
                  <a:moveTo>
                    <a:pt x="12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ubicBezTo>
                    <a:pt x="18" y="12"/>
                    <a:pt x="12" y="17"/>
                    <a:pt x="12" y="24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338242" y="3618061"/>
            <a:ext cx="610080" cy="610076"/>
            <a:chOff x="5414963" y="7712075"/>
            <a:chExt cx="385763" cy="385763"/>
          </a:xfrm>
          <a:solidFill>
            <a:schemeClr val="accent3">
              <a:lumMod val="50000"/>
            </a:schemeClr>
          </a:solidFill>
        </p:grpSpPr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5414963" y="7712075"/>
              <a:ext cx="385763" cy="273050"/>
            </a:xfrm>
            <a:custGeom>
              <a:avLst/>
              <a:gdLst>
                <a:gd name="T0" fmla="*/ 144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6 h 204"/>
                <a:gd name="T8" fmla="*/ 6 w 288"/>
                <a:gd name="T9" fmla="*/ 0 h 204"/>
                <a:gd name="T10" fmla="*/ 282 w 288"/>
                <a:gd name="T11" fmla="*/ 0 h 204"/>
                <a:gd name="T12" fmla="*/ 288 w 288"/>
                <a:gd name="T13" fmla="*/ 6 h 204"/>
                <a:gd name="T14" fmla="*/ 288 w 288"/>
                <a:gd name="T15" fmla="*/ 108 h 204"/>
                <a:gd name="T16" fmla="*/ 282 w 288"/>
                <a:gd name="T17" fmla="*/ 114 h 204"/>
                <a:gd name="T18" fmla="*/ 276 w 288"/>
                <a:gd name="T19" fmla="*/ 108 h 204"/>
                <a:gd name="T20" fmla="*/ 276 w 288"/>
                <a:gd name="T21" fmla="*/ 12 h 204"/>
                <a:gd name="T22" fmla="*/ 12 w 288"/>
                <a:gd name="T23" fmla="*/ 12 h 204"/>
                <a:gd name="T24" fmla="*/ 12 w 288"/>
                <a:gd name="T25" fmla="*/ 192 h 204"/>
                <a:gd name="T26" fmla="*/ 144 w 288"/>
                <a:gd name="T27" fmla="*/ 192 h 204"/>
                <a:gd name="T28" fmla="*/ 150 w 288"/>
                <a:gd name="T29" fmla="*/ 198 h 204"/>
                <a:gd name="T30" fmla="*/ 144 w 288"/>
                <a:gd name="T3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204">
                  <a:moveTo>
                    <a:pt x="144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8" y="111"/>
                    <a:pt x="286" y="114"/>
                    <a:pt x="282" y="114"/>
                  </a:cubicBezTo>
                  <a:cubicBezTo>
                    <a:pt x="279" y="114"/>
                    <a:pt x="276" y="111"/>
                    <a:pt x="276" y="10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8" y="192"/>
                    <a:pt x="150" y="195"/>
                    <a:pt x="150" y="198"/>
                  </a:cubicBezTo>
                  <a:cubicBezTo>
                    <a:pt x="150" y="201"/>
                    <a:pt x="148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5656263" y="7985125"/>
              <a:ext cx="112713" cy="112713"/>
            </a:xfrm>
            <a:custGeom>
              <a:avLst/>
              <a:gdLst>
                <a:gd name="T0" fmla="*/ 78 w 84"/>
                <a:gd name="T1" fmla="*/ 84 h 84"/>
                <a:gd name="T2" fmla="*/ 74 w 84"/>
                <a:gd name="T3" fmla="*/ 82 h 84"/>
                <a:gd name="T4" fmla="*/ 42 w 84"/>
                <a:gd name="T5" fmla="*/ 56 h 84"/>
                <a:gd name="T6" fmla="*/ 10 w 84"/>
                <a:gd name="T7" fmla="*/ 82 h 84"/>
                <a:gd name="T8" fmla="*/ 4 w 84"/>
                <a:gd name="T9" fmla="*/ 83 h 84"/>
                <a:gd name="T10" fmla="*/ 0 w 84"/>
                <a:gd name="T11" fmla="*/ 78 h 84"/>
                <a:gd name="T12" fmla="*/ 0 w 84"/>
                <a:gd name="T13" fmla="*/ 0 h 84"/>
                <a:gd name="T14" fmla="*/ 12 w 84"/>
                <a:gd name="T15" fmla="*/ 0 h 84"/>
                <a:gd name="T16" fmla="*/ 12 w 84"/>
                <a:gd name="T17" fmla="*/ 65 h 84"/>
                <a:gd name="T18" fmla="*/ 38 w 84"/>
                <a:gd name="T19" fmla="*/ 43 h 84"/>
                <a:gd name="T20" fmla="*/ 46 w 84"/>
                <a:gd name="T21" fmla="*/ 43 h 84"/>
                <a:gd name="T22" fmla="*/ 72 w 84"/>
                <a:gd name="T23" fmla="*/ 65 h 84"/>
                <a:gd name="T24" fmla="*/ 72 w 84"/>
                <a:gd name="T25" fmla="*/ 0 h 84"/>
                <a:gd name="T26" fmla="*/ 84 w 84"/>
                <a:gd name="T27" fmla="*/ 0 h 84"/>
                <a:gd name="T28" fmla="*/ 84 w 84"/>
                <a:gd name="T29" fmla="*/ 78 h 84"/>
                <a:gd name="T30" fmla="*/ 81 w 84"/>
                <a:gd name="T31" fmla="*/ 83 h 84"/>
                <a:gd name="T32" fmla="*/ 78 w 84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77" y="84"/>
                    <a:pt x="75" y="83"/>
                    <a:pt x="74" y="82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8" y="84"/>
                    <a:pt x="6" y="84"/>
                    <a:pt x="4" y="83"/>
                  </a:cubicBezTo>
                  <a:cubicBezTo>
                    <a:pt x="2" y="82"/>
                    <a:pt x="0" y="80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1" y="41"/>
                    <a:pt x="44" y="41"/>
                    <a:pt x="46" y="43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80"/>
                    <a:pt x="83" y="82"/>
                    <a:pt x="81" y="83"/>
                  </a:cubicBezTo>
                  <a:cubicBezTo>
                    <a:pt x="80" y="84"/>
                    <a:pt x="79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5680075" y="7904163"/>
              <a:ext cx="65088" cy="65088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635625" y="7856538"/>
              <a:ext cx="153988" cy="160338"/>
            </a:xfrm>
            <a:custGeom>
              <a:avLst/>
              <a:gdLst>
                <a:gd name="T0" fmla="*/ 57 w 115"/>
                <a:gd name="T1" fmla="*/ 120 h 120"/>
                <a:gd name="T2" fmla="*/ 31 w 115"/>
                <a:gd name="T3" fmla="*/ 105 h 120"/>
                <a:gd name="T4" fmla="*/ 5 w 115"/>
                <a:gd name="T5" fmla="*/ 90 h 120"/>
                <a:gd name="T6" fmla="*/ 5 w 115"/>
                <a:gd name="T7" fmla="*/ 60 h 120"/>
                <a:gd name="T8" fmla="*/ 5 w 115"/>
                <a:gd name="T9" fmla="*/ 30 h 120"/>
                <a:gd name="T10" fmla="*/ 31 w 115"/>
                <a:gd name="T11" fmla="*/ 15 h 120"/>
                <a:gd name="T12" fmla="*/ 57 w 115"/>
                <a:gd name="T13" fmla="*/ 0 h 120"/>
                <a:gd name="T14" fmla="*/ 83 w 115"/>
                <a:gd name="T15" fmla="*/ 15 h 120"/>
                <a:gd name="T16" fmla="*/ 83 w 115"/>
                <a:gd name="T17" fmla="*/ 15 h 120"/>
                <a:gd name="T18" fmla="*/ 109 w 115"/>
                <a:gd name="T19" fmla="*/ 30 h 120"/>
                <a:gd name="T20" fmla="*/ 109 w 115"/>
                <a:gd name="T21" fmla="*/ 60 h 120"/>
                <a:gd name="T22" fmla="*/ 109 w 115"/>
                <a:gd name="T23" fmla="*/ 90 h 120"/>
                <a:gd name="T24" fmla="*/ 83 w 115"/>
                <a:gd name="T25" fmla="*/ 105 h 120"/>
                <a:gd name="T26" fmla="*/ 83 w 115"/>
                <a:gd name="T27" fmla="*/ 105 h 120"/>
                <a:gd name="T28" fmla="*/ 57 w 115"/>
                <a:gd name="T29" fmla="*/ 120 h 120"/>
                <a:gd name="T30" fmla="*/ 35 w 115"/>
                <a:gd name="T31" fmla="*/ 93 h 120"/>
                <a:gd name="T32" fmla="*/ 41 w 115"/>
                <a:gd name="T33" fmla="*/ 96 h 120"/>
                <a:gd name="T34" fmla="*/ 57 w 115"/>
                <a:gd name="T35" fmla="*/ 108 h 120"/>
                <a:gd name="T36" fmla="*/ 74 w 115"/>
                <a:gd name="T37" fmla="*/ 96 h 120"/>
                <a:gd name="T38" fmla="*/ 80 w 115"/>
                <a:gd name="T39" fmla="*/ 93 h 120"/>
                <a:gd name="T40" fmla="*/ 99 w 115"/>
                <a:gd name="T41" fmla="*/ 84 h 120"/>
                <a:gd name="T42" fmla="*/ 97 w 115"/>
                <a:gd name="T43" fmla="*/ 64 h 120"/>
                <a:gd name="T44" fmla="*/ 97 w 115"/>
                <a:gd name="T45" fmla="*/ 56 h 120"/>
                <a:gd name="T46" fmla="*/ 99 w 115"/>
                <a:gd name="T47" fmla="*/ 36 h 120"/>
                <a:gd name="T48" fmla="*/ 80 w 115"/>
                <a:gd name="T49" fmla="*/ 27 h 120"/>
                <a:gd name="T50" fmla="*/ 74 w 115"/>
                <a:gd name="T51" fmla="*/ 23 h 120"/>
                <a:gd name="T52" fmla="*/ 57 w 115"/>
                <a:gd name="T53" fmla="*/ 12 h 120"/>
                <a:gd name="T54" fmla="*/ 41 w 115"/>
                <a:gd name="T55" fmla="*/ 23 h 120"/>
                <a:gd name="T56" fmla="*/ 34 w 115"/>
                <a:gd name="T57" fmla="*/ 27 h 120"/>
                <a:gd name="T58" fmla="*/ 16 w 115"/>
                <a:gd name="T59" fmla="*/ 36 h 120"/>
                <a:gd name="T60" fmla="*/ 17 w 115"/>
                <a:gd name="T61" fmla="*/ 56 h 120"/>
                <a:gd name="T62" fmla="*/ 17 w 115"/>
                <a:gd name="T63" fmla="*/ 64 h 120"/>
                <a:gd name="T64" fmla="*/ 16 w 115"/>
                <a:gd name="T65" fmla="*/ 84 h 120"/>
                <a:gd name="T66" fmla="*/ 34 w 115"/>
                <a:gd name="T67" fmla="*/ 93 h 120"/>
                <a:gd name="T68" fmla="*/ 35 w 115"/>
                <a:gd name="T69" fmla="*/ 9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20">
                  <a:moveTo>
                    <a:pt x="57" y="120"/>
                  </a:moveTo>
                  <a:cubicBezTo>
                    <a:pt x="46" y="120"/>
                    <a:pt x="37" y="114"/>
                    <a:pt x="31" y="105"/>
                  </a:cubicBezTo>
                  <a:cubicBezTo>
                    <a:pt x="21" y="105"/>
                    <a:pt x="11" y="99"/>
                    <a:pt x="5" y="90"/>
                  </a:cubicBezTo>
                  <a:cubicBezTo>
                    <a:pt x="0" y="80"/>
                    <a:pt x="0" y="69"/>
                    <a:pt x="5" y="60"/>
                  </a:cubicBezTo>
                  <a:cubicBezTo>
                    <a:pt x="0" y="51"/>
                    <a:pt x="0" y="39"/>
                    <a:pt x="5" y="30"/>
                  </a:cubicBezTo>
                  <a:cubicBezTo>
                    <a:pt x="11" y="20"/>
                    <a:pt x="21" y="15"/>
                    <a:pt x="31" y="15"/>
                  </a:cubicBezTo>
                  <a:cubicBezTo>
                    <a:pt x="37" y="6"/>
                    <a:pt x="46" y="0"/>
                    <a:pt x="57" y="0"/>
                  </a:cubicBezTo>
                  <a:cubicBezTo>
                    <a:pt x="68" y="0"/>
                    <a:pt x="78" y="6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4" y="15"/>
                    <a:pt x="104" y="20"/>
                    <a:pt x="109" y="30"/>
                  </a:cubicBezTo>
                  <a:cubicBezTo>
                    <a:pt x="115" y="39"/>
                    <a:pt x="115" y="51"/>
                    <a:pt x="109" y="60"/>
                  </a:cubicBezTo>
                  <a:cubicBezTo>
                    <a:pt x="115" y="69"/>
                    <a:pt x="115" y="80"/>
                    <a:pt x="109" y="90"/>
                  </a:cubicBezTo>
                  <a:cubicBezTo>
                    <a:pt x="104" y="99"/>
                    <a:pt x="94" y="105"/>
                    <a:pt x="83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78" y="114"/>
                    <a:pt x="68" y="120"/>
                    <a:pt x="57" y="120"/>
                  </a:cubicBezTo>
                  <a:close/>
                  <a:moveTo>
                    <a:pt x="35" y="93"/>
                  </a:moveTo>
                  <a:cubicBezTo>
                    <a:pt x="37" y="93"/>
                    <a:pt x="40" y="94"/>
                    <a:pt x="41" y="96"/>
                  </a:cubicBezTo>
                  <a:cubicBezTo>
                    <a:pt x="43" y="103"/>
                    <a:pt x="50" y="108"/>
                    <a:pt x="57" y="108"/>
                  </a:cubicBezTo>
                  <a:cubicBezTo>
                    <a:pt x="65" y="108"/>
                    <a:pt x="71" y="103"/>
                    <a:pt x="74" y="96"/>
                  </a:cubicBezTo>
                  <a:cubicBezTo>
                    <a:pt x="75" y="94"/>
                    <a:pt x="78" y="92"/>
                    <a:pt x="80" y="93"/>
                  </a:cubicBezTo>
                  <a:cubicBezTo>
                    <a:pt x="88" y="94"/>
                    <a:pt x="95" y="90"/>
                    <a:pt x="99" y="84"/>
                  </a:cubicBezTo>
                  <a:cubicBezTo>
                    <a:pt x="103" y="77"/>
                    <a:pt x="102" y="69"/>
                    <a:pt x="97" y="64"/>
                  </a:cubicBezTo>
                  <a:cubicBezTo>
                    <a:pt x="95" y="61"/>
                    <a:pt x="95" y="58"/>
                    <a:pt x="97" y="56"/>
                  </a:cubicBezTo>
                  <a:cubicBezTo>
                    <a:pt x="102" y="50"/>
                    <a:pt x="103" y="42"/>
                    <a:pt x="99" y="36"/>
                  </a:cubicBezTo>
                  <a:cubicBezTo>
                    <a:pt x="95" y="29"/>
                    <a:pt x="88" y="26"/>
                    <a:pt x="80" y="27"/>
                  </a:cubicBezTo>
                  <a:cubicBezTo>
                    <a:pt x="78" y="28"/>
                    <a:pt x="75" y="26"/>
                    <a:pt x="74" y="23"/>
                  </a:cubicBezTo>
                  <a:cubicBezTo>
                    <a:pt x="71" y="16"/>
                    <a:pt x="65" y="12"/>
                    <a:pt x="57" y="12"/>
                  </a:cubicBezTo>
                  <a:cubicBezTo>
                    <a:pt x="50" y="12"/>
                    <a:pt x="43" y="16"/>
                    <a:pt x="41" y="23"/>
                  </a:cubicBezTo>
                  <a:cubicBezTo>
                    <a:pt x="40" y="26"/>
                    <a:pt x="37" y="28"/>
                    <a:pt x="34" y="27"/>
                  </a:cubicBezTo>
                  <a:cubicBezTo>
                    <a:pt x="27" y="26"/>
                    <a:pt x="19" y="29"/>
                    <a:pt x="16" y="36"/>
                  </a:cubicBezTo>
                  <a:cubicBezTo>
                    <a:pt x="12" y="42"/>
                    <a:pt x="13" y="50"/>
                    <a:pt x="17" y="56"/>
                  </a:cubicBezTo>
                  <a:cubicBezTo>
                    <a:pt x="19" y="58"/>
                    <a:pt x="19" y="61"/>
                    <a:pt x="17" y="64"/>
                  </a:cubicBezTo>
                  <a:cubicBezTo>
                    <a:pt x="13" y="69"/>
                    <a:pt x="12" y="77"/>
                    <a:pt x="16" y="84"/>
                  </a:cubicBezTo>
                  <a:cubicBezTo>
                    <a:pt x="19" y="90"/>
                    <a:pt x="27" y="94"/>
                    <a:pt x="34" y="93"/>
                  </a:cubicBezTo>
                  <a:cubicBezTo>
                    <a:pt x="34" y="93"/>
                    <a:pt x="35" y="93"/>
                    <a:pt x="3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5446713" y="7743825"/>
              <a:ext cx="322263" cy="209550"/>
            </a:xfrm>
            <a:custGeom>
              <a:avLst/>
              <a:gdLst>
                <a:gd name="T0" fmla="*/ 120 w 240"/>
                <a:gd name="T1" fmla="*/ 156 h 156"/>
                <a:gd name="T2" fmla="*/ 42 w 240"/>
                <a:gd name="T3" fmla="*/ 156 h 156"/>
                <a:gd name="T4" fmla="*/ 36 w 240"/>
                <a:gd name="T5" fmla="*/ 150 h 156"/>
                <a:gd name="T6" fmla="*/ 6 w 240"/>
                <a:gd name="T7" fmla="*/ 120 h 156"/>
                <a:gd name="T8" fmla="*/ 0 w 240"/>
                <a:gd name="T9" fmla="*/ 114 h 156"/>
                <a:gd name="T10" fmla="*/ 0 w 240"/>
                <a:gd name="T11" fmla="*/ 42 h 156"/>
                <a:gd name="T12" fmla="*/ 6 w 240"/>
                <a:gd name="T13" fmla="*/ 36 h 156"/>
                <a:gd name="T14" fmla="*/ 36 w 240"/>
                <a:gd name="T15" fmla="*/ 6 h 156"/>
                <a:gd name="T16" fmla="*/ 42 w 240"/>
                <a:gd name="T17" fmla="*/ 0 h 156"/>
                <a:gd name="T18" fmla="*/ 198 w 240"/>
                <a:gd name="T19" fmla="*/ 0 h 156"/>
                <a:gd name="T20" fmla="*/ 204 w 240"/>
                <a:gd name="T21" fmla="*/ 6 h 156"/>
                <a:gd name="T22" fmla="*/ 234 w 240"/>
                <a:gd name="T23" fmla="*/ 36 h 156"/>
                <a:gd name="T24" fmla="*/ 240 w 240"/>
                <a:gd name="T25" fmla="*/ 42 h 156"/>
                <a:gd name="T26" fmla="*/ 240 w 240"/>
                <a:gd name="T27" fmla="*/ 72 h 156"/>
                <a:gd name="T28" fmla="*/ 234 w 240"/>
                <a:gd name="T29" fmla="*/ 78 h 156"/>
                <a:gd name="T30" fmla="*/ 228 w 240"/>
                <a:gd name="T31" fmla="*/ 72 h 156"/>
                <a:gd name="T32" fmla="*/ 228 w 240"/>
                <a:gd name="T33" fmla="*/ 47 h 156"/>
                <a:gd name="T34" fmla="*/ 193 w 240"/>
                <a:gd name="T35" fmla="*/ 12 h 156"/>
                <a:gd name="T36" fmla="*/ 48 w 240"/>
                <a:gd name="T37" fmla="*/ 12 h 156"/>
                <a:gd name="T38" fmla="*/ 12 w 240"/>
                <a:gd name="T39" fmla="*/ 47 h 156"/>
                <a:gd name="T40" fmla="*/ 12 w 240"/>
                <a:gd name="T41" fmla="*/ 108 h 156"/>
                <a:gd name="T42" fmla="*/ 48 w 240"/>
                <a:gd name="T43" fmla="*/ 144 h 156"/>
                <a:gd name="T44" fmla="*/ 120 w 240"/>
                <a:gd name="T45" fmla="*/ 144 h 156"/>
                <a:gd name="T46" fmla="*/ 126 w 240"/>
                <a:gd name="T47" fmla="*/ 150 h 156"/>
                <a:gd name="T48" fmla="*/ 120 w 240"/>
                <a:gd name="T4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156">
                  <a:moveTo>
                    <a:pt x="120" y="156"/>
                  </a:moveTo>
                  <a:cubicBezTo>
                    <a:pt x="42" y="156"/>
                    <a:pt x="42" y="156"/>
                    <a:pt x="42" y="156"/>
                  </a:cubicBezTo>
                  <a:cubicBezTo>
                    <a:pt x="39" y="156"/>
                    <a:pt x="36" y="153"/>
                    <a:pt x="36" y="150"/>
                  </a:cubicBezTo>
                  <a:cubicBezTo>
                    <a:pt x="36" y="133"/>
                    <a:pt x="23" y="120"/>
                    <a:pt x="6" y="120"/>
                  </a:cubicBezTo>
                  <a:cubicBezTo>
                    <a:pt x="3" y="120"/>
                    <a:pt x="0" y="117"/>
                    <a:pt x="0" y="11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3" y="36"/>
                    <a:pt x="6" y="36"/>
                  </a:cubicBezTo>
                  <a:cubicBezTo>
                    <a:pt x="23" y="36"/>
                    <a:pt x="36" y="22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2" y="0"/>
                    <a:pt x="204" y="3"/>
                    <a:pt x="204" y="6"/>
                  </a:cubicBezTo>
                  <a:cubicBezTo>
                    <a:pt x="204" y="22"/>
                    <a:pt x="218" y="36"/>
                    <a:pt x="234" y="36"/>
                  </a:cubicBezTo>
                  <a:cubicBezTo>
                    <a:pt x="238" y="36"/>
                    <a:pt x="240" y="39"/>
                    <a:pt x="240" y="42"/>
                  </a:cubicBezTo>
                  <a:cubicBezTo>
                    <a:pt x="240" y="72"/>
                    <a:pt x="240" y="72"/>
                    <a:pt x="240" y="72"/>
                  </a:cubicBezTo>
                  <a:cubicBezTo>
                    <a:pt x="240" y="75"/>
                    <a:pt x="238" y="78"/>
                    <a:pt x="234" y="78"/>
                  </a:cubicBezTo>
                  <a:cubicBezTo>
                    <a:pt x="231" y="78"/>
                    <a:pt x="228" y="75"/>
                    <a:pt x="228" y="72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10" y="45"/>
                    <a:pt x="195" y="30"/>
                    <a:pt x="19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30"/>
                    <a:pt x="31" y="45"/>
                    <a:pt x="12" y="47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31" y="111"/>
                    <a:pt x="45" y="125"/>
                    <a:pt x="48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4" y="144"/>
                    <a:pt x="126" y="147"/>
                    <a:pt x="126" y="150"/>
                  </a:cubicBezTo>
                  <a:cubicBezTo>
                    <a:pt x="126" y="153"/>
                    <a:pt x="124" y="156"/>
                    <a:pt x="12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739090" y="3216856"/>
            <a:ext cx="537879" cy="540093"/>
            <a:chOff x="6796088" y="7285038"/>
            <a:chExt cx="385762" cy="387350"/>
          </a:xfrm>
          <a:solidFill>
            <a:schemeClr val="accent2">
              <a:lumMod val="75000"/>
            </a:schemeClr>
          </a:solidFill>
        </p:grpSpPr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6796088" y="7285038"/>
              <a:ext cx="385762" cy="290513"/>
            </a:xfrm>
            <a:custGeom>
              <a:avLst/>
              <a:gdLst>
                <a:gd name="T0" fmla="*/ 90 w 288"/>
                <a:gd name="T1" fmla="*/ 216 h 216"/>
                <a:gd name="T2" fmla="*/ 30 w 288"/>
                <a:gd name="T3" fmla="*/ 216 h 216"/>
                <a:gd name="T4" fmla="*/ 0 w 288"/>
                <a:gd name="T5" fmla="*/ 186 h 216"/>
                <a:gd name="T6" fmla="*/ 0 w 288"/>
                <a:gd name="T7" fmla="*/ 30 h 216"/>
                <a:gd name="T8" fmla="*/ 30 w 288"/>
                <a:gd name="T9" fmla="*/ 0 h 216"/>
                <a:gd name="T10" fmla="*/ 258 w 288"/>
                <a:gd name="T11" fmla="*/ 0 h 216"/>
                <a:gd name="T12" fmla="*/ 288 w 288"/>
                <a:gd name="T13" fmla="*/ 30 h 216"/>
                <a:gd name="T14" fmla="*/ 288 w 288"/>
                <a:gd name="T15" fmla="*/ 138 h 216"/>
                <a:gd name="T16" fmla="*/ 282 w 288"/>
                <a:gd name="T17" fmla="*/ 144 h 216"/>
                <a:gd name="T18" fmla="*/ 276 w 288"/>
                <a:gd name="T19" fmla="*/ 138 h 216"/>
                <a:gd name="T20" fmla="*/ 276 w 288"/>
                <a:gd name="T21" fmla="*/ 30 h 216"/>
                <a:gd name="T22" fmla="*/ 258 w 288"/>
                <a:gd name="T23" fmla="*/ 12 h 216"/>
                <a:gd name="T24" fmla="*/ 30 w 288"/>
                <a:gd name="T25" fmla="*/ 12 h 216"/>
                <a:gd name="T26" fmla="*/ 12 w 288"/>
                <a:gd name="T27" fmla="*/ 30 h 216"/>
                <a:gd name="T28" fmla="*/ 12 w 288"/>
                <a:gd name="T29" fmla="*/ 186 h 216"/>
                <a:gd name="T30" fmla="*/ 30 w 288"/>
                <a:gd name="T31" fmla="*/ 204 h 216"/>
                <a:gd name="T32" fmla="*/ 90 w 288"/>
                <a:gd name="T33" fmla="*/ 204 h 216"/>
                <a:gd name="T34" fmla="*/ 96 w 288"/>
                <a:gd name="T35" fmla="*/ 210 h 216"/>
                <a:gd name="T36" fmla="*/ 90 w 288"/>
                <a:gd name="T3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216">
                  <a:moveTo>
                    <a:pt x="90" y="216"/>
                  </a:moveTo>
                  <a:cubicBezTo>
                    <a:pt x="30" y="216"/>
                    <a:pt x="30" y="216"/>
                    <a:pt x="30" y="216"/>
                  </a:cubicBezTo>
                  <a:cubicBezTo>
                    <a:pt x="13" y="216"/>
                    <a:pt x="0" y="203"/>
                    <a:pt x="0" y="18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75" y="0"/>
                    <a:pt x="288" y="14"/>
                    <a:pt x="288" y="30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88" y="142"/>
                    <a:pt x="285" y="144"/>
                    <a:pt x="282" y="144"/>
                  </a:cubicBezTo>
                  <a:cubicBezTo>
                    <a:pt x="279" y="144"/>
                    <a:pt x="276" y="142"/>
                    <a:pt x="276" y="138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20"/>
                    <a:pt x="268" y="12"/>
                    <a:pt x="25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0" y="12"/>
                    <a:pt x="12" y="20"/>
                    <a:pt x="12" y="30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2" y="196"/>
                    <a:pt x="20" y="204"/>
                    <a:pt x="30" y="204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93" y="204"/>
                    <a:pt x="96" y="207"/>
                    <a:pt x="96" y="210"/>
                  </a:cubicBezTo>
                  <a:cubicBezTo>
                    <a:pt x="96" y="214"/>
                    <a:pt x="93" y="216"/>
                    <a:pt x="9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6861175" y="7316788"/>
              <a:ext cx="273050" cy="227013"/>
            </a:xfrm>
            <a:custGeom>
              <a:avLst/>
              <a:gdLst>
                <a:gd name="T0" fmla="*/ 42 w 204"/>
                <a:gd name="T1" fmla="*/ 168 h 168"/>
                <a:gd name="T2" fmla="*/ 6 w 204"/>
                <a:gd name="T3" fmla="*/ 168 h 168"/>
                <a:gd name="T4" fmla="*/ 0 w 204"/>
                <a:gd name="T5" fmla="*/ 162 h 168"/>
                <a:gd name="T6" fmla="*/ 0 w 204"/>
                <a:gd name="T7" fmla="*/ 6 h 168"/>
                <a:gd name="T8" fmla="*/ 6 w 204"/>
                <a:gd name="T9" fmla="*/ 0 h 168"/>
                <a:gd name="T10" fmla="*/ 198 w 204"/>
                <a:gd name="T11" fmla="*/ 0 h 168"/>
                <a:gd name="T12" fmla="*/ 204 w 204"/>
                <a:gd name="T13" fmla="*/ 6 h 168"/>
                <a:gd name="T14" fmla="*/ 204 w 204"/>
                <a:gd name="T15" fmla="*/ 114 h 168"/>
                <a:gd name="T16" fmla="*/ 198 w 204"/>
                <a:gd name="T17" fmla="*/ 120 h 168"/>
                <a:gd name="T18" fmla="*/ 192 w 204"/>
                <a:gd name="T19" fmla="*/ 114 h 168"/>
                <a:gd name="T20" fmla="*/ 192 w 204"/>
                <a:gd name="T21" fmla="*/ 12 h 168"/>
                <a:gd name="T22" fmla="*/ 12 w 204"/>
                <a:gd name="T23" fmla="*/ 12 h 168"/>
                <a:gd name="T24" fmla="*/ 12 w 204"/>
                <a:gd name="T25" fmla="*/ 156 h 168"/>
                <a:gd name="T26" fmla="*/ 42 w 204"/>
                <a:gd name="T27" fmla="*/ 156 h 168"/>
                <a:gd name="T28" fmla="*/ 48 w 204"/>
                <a:gd name="T29" fmla="*/ 162 h 168"/>
                <a:gd name="T30" fmla="*/ 42 w 204"/>
                <a:gd name="T3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168">
                  <a:moveTo>
                    <a:pt x="42" y="168"/>
                  </a:moveTo>
                  <a:cubicBezTo>
                    <a:pt x="6" y="168"/>
                    <a:pt x="6" y="168"/>
                    <a:pt x="6" y="168"/>
                  </a:cubicBezTo>
                  <a:cubicBezTo>
                    <a:pt x="3" y="168"/>
                    <a:pt x="0" y="166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1" y="0"/>
                    <a:pt x="204" y="3"/>
                    <a:pt x="204" y="6"/>
                  </a:cubicBezTo>
                  <a:cubicBezTo>
                    <a:pt x="204" y="114"/>
                    <a:pt x="204" y="114"/>
                    <a:pt x="204" y="114"/>
                  </a:cubicBezTo>
                  <a:cubicBezTo>
                    <a:pt x="204" y="118"/>
                    <a:pt x="201" y="120"/>
                    <a:pt x="198" y="120"/>
                  </a:cubicBezTo>
                  <a:cubicBezTo>
                    <a:pt x="195" y="120"/>
                    <a:pt x="192" y="118"/>
                    <a:pt x="192" y="114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45" y="156"/>
                    <a:pt x="48" y="159"/>
                    <a:pt x="48" y="162"/>
                  </a:cubicBezTo>
                  <a:cubicBezTo>
                    <a:pt x="48" y="166"/>
                    <a:pt x="45" y="168"/>
                    <a:pt x="4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142163" y="7421563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6948488" y="7389813"/>
              <a:ext cx="233362" cy="282575"/>
            </a:xfrm>
            <a:custGeom>
              <a:avLst/>
              <a:gdLst>
                <a:gd name="T0" fmla="*/ 140 w 175"/>
                <a:gd name="T1" fmla="*/ 210 h 210"/>
                <a:gd name="T2" fmla="*/ 63 w 175"/>
                <a:gd name="T3" fmla="*/ 210 h 210"/>
                <a:gd name="T4" fmla="*/ 48 w 175"/>
                <a:gd name="T5" fmla="*/ 201 h 210"/>
                <a:gd name="T6" fmla="*/ 3 w 175"/>
                <a:gd name="T7" fmla="*/ 120 h 210"/>
                <a:gd name="T8" fmla="*/ 4 w 175"/>
                <a:gd name="T9" fmla="*/ 102 h 210"/>
                <a:gd name="T10" fmla="*/ 19 w 175"/>
                <a:gd name="T11" fmla="*/ 94 h 210"/>
                <a:gd name="T12" fmla="*/ 31 w 175"/>
                <a:gd name="T13" fmla="*/ 93 h 210"/>
                <a:gd name="T14" fmla="*/ 31 w 175"/>
                <a:gd name="T15" fmla="*/ 93 h 210"/>
                <a:gd name="T16" fmla="*/ 45 w 175"/>
                <a:gd name="T17" fmla="*/ 100 h 210"/>
                <a:gd name="T18" fmla="*/ 55 w 175"/>
                <a:gd name="T19" fmla="*/ 112 h 210"/>
                <a:gd name="T20" fmla="*/ 55 w 175"/>
                <a:gd name="T21" fmla="*/ 18 h 210"/>
                <a:gd name="T22" fmla="*/ 71 w 175"/>
                <a:gd name="T23" fmla="*/ 0 h 210"/>
                <a:gd name="T24" fmla="*/ 88 w 175"/>
                <a:gd name="T25" fmla="*/ 0 h 210"/>
                <a:gd name="T26" fmla="*/ 103 w 175"/>
                <a:gd name="T27" fmla="*/ 18 h 210"/>
                <a:gd name="T28" fmla="*/ 103 w 175"/>
                <a:gd name="T29" fmla="*/ 78 h 210"/>
                <a:gd name="T30" fmla="*/ 164 w 175"/>
                <a:gd name="T31" fmla="*/ 100 h 210"/>
                <a:gd name="T32" fmla="*/ 175 w 175"/>
                <a:gd name="T33" fmla="*/ 117 h 210"/>
                <a:gd name="T34" fmla="*/ 175 w 175"/>
                <a:gd name="T35" fmla="*/ 118 h 210"/>
                <a:gd name="T36" fmla="*/ 157 w 175"/>
                <a:gd name="T37" fmla="*/ 198 h 210"/>
                <a:gd name="T38" fmla="*/ 156 w 175"/>
                <a:gd name="T39" fmla="*/ 199 h 210"/>
                <a:gd name="T40" fmla="*/ 140 w 175"/>
                <a:gd name="T41" fmla="*/ 210 h 210"/>
                <a:gd name="T42" fmla="*/ 31 w 175"/>
                <a:gd name="T43" fmla="*/ 105 h 210"/>
                <a:gd name="T44" fmla="*/ 19 w 175"/>
                <a:gd name="T45" fmla="*/ 106 h 210"/>
                <a:gd name="T46" fmla="*/ 14 w 175"/>
                <a:gd name="T47" fmla="*/ 108 h 210"/>
                <a:gd name="T48" fmla="*/ 14 w 175"/>
                <a:gd name="T49" fmla="*/ 114 h 210"/>
                <a:gd name="T50" fmla="*/ 59 w 175"/>
                <a:gd name="T51" fmla="*/ 195 h 210"/>
                <a:gd name="T52" fmla="*/ 63 w 175"/>
                <a:gd name="T53" fmla="*/ 198 h 210"/>
                <a:gd name="T54" fmla="*/ 140 w 175"/>
                <a:gd name="T55" fmla="*/ 198 h 210"/>
                <a:gd name="T56" fmla="*/ 145 w 175"/>
                <a:gd name="T57" fmla="*/ 195 h 210"/>
                <a:gd name="T58" fmla="*/ 163 w 175"/>
                <a:gd name="T59" fmla="*/ 116 h 210"/>
                <a:gd name="T60" fmla="*/ 160 w 175"/>
                <a:gd name="T61" fmla="*/ 111 h 210"/>
                <a:gd name="T62" fmla="*/ 95 w 175"/>
                <a:gd name="T63" fmla="*/ 88 h 210"/>
                <a:gd name="T64" fmla="*/ 91 w 175"/>
                <a:gd name="T65" fmla="*/ 82 h 210"/>
                <a:gd name="T66" fmla="*/ 91 w 175"/>
                <a:gd name="T67" fmla="*/ 18 h 210"/>
                <a:gd name="T68" fmla="*/ 88 w 175"/>
                <a:gd name="T69" fmla="*/ 12 h 210"/>
                <a:gd name="T70" fmla="*/ 71 w 175"/>
                <a:gd name="T71" fmla="*/ 12 h 210"/>
                <a:gd name="T72" fmla="*/ 67 w 175"/>
                <a:gd name="T73" fmla="*/ 18 h 210"/>
                <a:gd name="T74" fmla="*/ 67 w 175"/>
                <a:gd name="T75" fmla="*/ 129 h 210"/>
                <a:gd name="T76" fmla="*/ 63 w 175"/>
                <a:gd name="T77" fmla="*/ 134 h 210"/>
                <a:gd name="T78" fmla="*/ 56 w 175"/>
                <a:gd name="T79" fmla="*/ 132 h 210"/>
                <a:gd name="T80" fmla="*/ 36 w 175"/>
                <a:gd name="T81" fmla="*/ 108 h 210"/>
                <a:gd name="T82" fmla="*/ 31 w 175"/>
                <a:gd name="T8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210">
                  <a:moveTo>
                    <a:pt x="140" y="210"/>
                  </a:moveTo>
                  <a:cubicBezTo>
                    <a:pt x="63" y="210"/>
                    <a:pt x="63" y="210"/>
                    <a:pt x="63" y="210"/>
                  </a:cubicBezTo>
                  <a:cubicBezTo>
                    <a:pt x="57" y="210"/>
                    <a:pt x="51" y="207"/>
                    <a:pt x="48" y="20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0" y="114"/>
                    <a:pt x="0" y="108"/>
                    <a:pt x="4" y="102"/>
                  </a:cubicBezTo>
                  <a:cubicBezTo>
                    <a:pt x="7" y="97"/>
                    <a:pt x="13" y="94"/>
                    <a:pt x="19" y="94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6" y="93"/>
                    <a:pt x="42" y="96"/>
                    <a:pt x="45" y="100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7"/>
                    <a:pt x="61" y="0"/>
                    <a:pt x="7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3" y="7"/>
                    <a:pt x="103" y="1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71" y="102"/>
                    <a:pt x="175" y="108"/>
                    <a:pt x="175" y="117"/>
                  </a:cubicBezTo>
                  <a:cubicBezTo>
                    <a:pt x="175" y="117"/>
                    <a:pt x="175" y="118"/>
                    <a:pt x="175" y="118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57" y="199"/>
                    <a:pt x="156" y="199"/>
                    <a:pt x="156" y="199"/>
                  </a:cubicBezTo>
                  <a:cubicBezTo>
                    <a:pt x="154" y="206"/>
                    <a:pt x="147" y="210"/>
                    <a:pt x="140" y="210"/>
                  </a:cubicBezTo>
                  <a:close/>
                  <a:moveTo>
                    <a:pt x="31" y="105"/>
                  </a:moveTo>
                  <a:cubicBezTo>
                    <a:pt x="19" y="106"/>
                    <a:pt x="19" y="106"/>
                    <a:pt x="19" y="106"/>
                  </a:cubicBezTo>
                  <a:cubicBezTo>
                    <a:pt x="17" y="106"/>
                    <a:pt x="15" y="107"/>
                    <a:pt x="14" y="108"/>
                  </a:cubicBezTo>
                  <a:cubicBezTo>
                    <a:pt x="13" y="110"/>
                    <a:pt x="13" y="112"/>
                    <a:pt x="14" y="114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197"/>
                    <a:pt x="61" y="198"/>
                    <a:pt x="63" y="198"/>
                  </a:cubicBezTo>
                  <a:cubicBezTo>
                    <a:pt x="140" y="198"/>
                    <a:pt x="140" y="198"/>
                    <a:pt x="140" y="198"/>
                  </a:cubicBezTo>
                  <a:cubicBezTo>
                    <a:pt x="142" y="198"/>
                    <a:pt x="144" y="197"/>
                    <a:pt x="145" y="19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4"/>
                    <a:pt x="162" y="112"/>
                    <a:pt x="160" y="11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3" y="87"/>
                    <a:pt x="91" y="84"/>
                    <a:pt x="91" y="8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2"/>
                    <a:pt x="89" y="12"/>
                    <a:pt x="88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31"/>
                    <a:pt x="65" y="133"/>
                    <a:pt x="63" y="134"/>
                  </a:cubicBezTo>
                  <a:cubicBezTo>
                    <a:pt x="61" y="135"/>
                    <a:pt x="58" y="134"/>
                    <a:pt x="56" y="132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6"/>
                    <a:pt x="33" y="105"/>
                    <a:pt x="3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6819900" y="7413625"/>
              <a:ext cx="33337" cy="3333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12 h 24"/>
                <a:gd name="T12" fmla="*/ 12 w 2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526148" y="3675295"/>
            <a:ext cx="421080" cy="421080"/>
            <a:chOff x="8507413" y="7694613"/>
            <a:chExt cx="385762" cy="385762"/>
          </a:xfrm>
          <a:solidFill>
            <a:schemeClr val="accent3">
              <a:lumMod val="50000"/>
            </a:schemeClr>
          </a:solidFill>
        </p:grpSpPr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8699500" y="7881938"/>
              <a:ext cx="15875" cy="460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8507413" y="7881938"/>
              <a:ext cx="184150" cy="166687"/>
            </a:xfrm>
            <a:custGeom>
              <a:avLst/>
              <a:gdLst>
                <a:gd name="T0" fmla="*/ 138 w 138"/>
                <a:gd name="T1" fmla="*/ 124 h 124"/>
                <a:gd name="T2" fmla="*/ 6 w 138"/>
                <a:gd name="T3" fmla="*/ 124 h 124"/>
                <a:gd name="T4" fmla="*/ 0 w 138"/>
                <a:gd name="T5" fmla="*/ 118 h 124"/>
                <a:gd name="T6" fmla="*/ 0 w 138"/>
                <a:gd name="T7" fmla="*/ 89 h 124"/>
                <a:gd name="T8" fmla="*/ 28 w 138"/>
                <a:gd name="T9" fmla="*/ 50 h 124"/>
                <a:gd name="T10" fmla="*/ 84 w 138"/>
                <a:gd name="T11" fmla="*/ 30 h 124"/>
                <a:gd name="T12" fmla="*/ 84 w 138"/>
                <a:gd name="T13" fmla="*/ 0 h 124"/>
                <a:gd name="T14" fmla="*/ 96 w 138"/>
                <a:gd name="T15" fmla="*/ 0 h 124"/>
                <a:gd name="T16" fmla="*/ 96 w 138"/>
                <a:gd name="T17" fmla="*/ 34 h 124"/>
                <a:gd name="T18" fmla="*/ 92 w 138"/>
                <a:gd name="T19" fmla="*/ 40 h 124"/>
                <a:gd name="T20" fmla="*/ 32 w 138"/>
                <a:gd name="T21" fmla="*/ 61 h 124"/>
                <a:gd name="T22" fmla="*/ 12 w 138"/>
                <a:gd name="T23" fmla="*/ 89 h 124"/>
                <a:gd name="T24" fmla="*/ 12 w 138"/>
                <a:gd name="T25" fmla="*/ 112 h 124"/>
                <a:gd name="T26" fmla="*/ 138 w 138"/>
                <a:gd name="T27" fmla="*/ 112 h 124"/>
                <a:gd name="T28" fmla="*/ 138 w 138"/>
                <a:gd name="T2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24">
                  <a:moveTo>
                    <a:pt x="13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72"/>
                    <a:pt x="11" y="56"/>
                    <a:pt x="28" y="5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7"/>
                    <a:pt x="94" y="39"/>
                    <a:pt x="92" y="4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0" y="65"/>
                    <a:pt x="12" y="77"/>
                    <a:pt x="12" y="89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38" y="112"/>
                    <a:pt x="138" y="112"/>
                    <a:pt x="138" y="112"/>
                  </a:cubicBezTo>
                  <a:lnTo>
                    <a:pt x="13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8578850" y="7694613"/>
              <a:ext cx="177800" cy="209550"/>
            </a:xfrm>
            <a:custGeom>
              <a:avLst/>
              <a:gdLst>
                <a:gd name="T0" fmla="*/ 66 w 132"/>
                <a:gd name="T1" fmla="*/ 156 h 156"/>
                <a:gd name="T2" fmla="*/ 0 w 132"/>
                <a:gd name="T3" fmla="*/ 78 h 156"/>
                <a:gd name="T4" fmla="*/ 66 w 132"/>
                <a:gd name="T5" fmla="*/ 0 h 156"/>
                <a:gd name="T6" fmla="*/ 132 w 132"/>
                <a:gd name="T7" fmla="*/ 78 h 156"/>
                <a:gd name="T8" fmla="*/ 66 w 132"/>
                <a:gd name="T9" fmla="*/ 156 h 156"/>
                <a:gd name="T10" fmla="*/ 66 w 132"/>
                <a:gd name="T11" fmla="*/ 12 h 156"/>
                <a:gd name="T12" fmla="*/ 12 w 132"/>
                <a:gd name="T13" fmla="*/ 78 h 156"/>
                <a:gd name="T14" fmla="*/ 66 w 132"/>
                <a:gd name="T15" fmla="*/ 144 h 156"/>
                <a:gd name="T16" fmla="*/ 120 w 132"/>
                <a:gd name="T17" fmla="*/ 78 h 156"/>
                <a:gd name="T18" fmla="*/ 66 w 132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56">
                  <a:moveTo>
                    <a:pt x="66" y="156"/>
                  </a:moveTo>
                  <a:cubicBezTo>
                    <a:pt x="29" y="156"/>
                    <a:pt x="0" y="121"/>
                    <a:pt x="0" y="78"/>
                  </a:cubicBezTo>
                  <a:cubicBezTo>
                    <a:pt x="0" y="35"/>
                    <a:pt x="29" y="0"/>
                    <a:pt x="66" y="0"/>
                  </a:cubicBezTo>
                  <a:cubicBezTo>
                    <a:pt x="102" y="0"/>
                    <a:pt x="132" y="35"/>
                    <a:pt x="132" y="78"/>
                  </a:cubicBezTo>
                  <a:cubicBezTo>
                    <a:pt x="132" y="121"/>
                    <a:pt x="102" y="156"/>
                    <a:pt x="66" y="156"/>
                  </a:cubicBezTo>
                  <a:close/>
                  <a:moveTo>
                    <a:pt x="66" y="12"/>
                  </a:moveTo>
                  <a:cubicBezTo>
                    <a:pt x="36" y="12"/>
                    <a:pt x="12" y="42"/>
                    <a:pt x="12" y="78"/>
                  </a:cubicBezTo>
                  <a:cubicBezTo>
                    <a:pt x="12" y="114"/>
                    <a:pt x="36" y="144"/>
                    <a:pt x="66" y="144"/>
                  </a:cubicBezTo>
                  <a:cubicBezTo>
                    <a:pt x="95" y="144"/>
                    <a:pt x="120" y="114"/>
                    <a:pt x="120" y="78"/>
                  </a:cubicBezTo>
                  <a:cubicBezTo>
                    <a:pt x="120" y="42"/>
                    <a:pt x="95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8585200" y="7751763"/>
              <a:ext cx="163512" cy="49212"/>
            </a:xfrm>
            <a:custGeom>
              <a:avLst/>
              <a:gdLst>
                <a:gd name="T0" fmla="*/ 106 w 122"/>
                <a:gd name="T1" fmla="*/ 36 h 36"/>
                <a:gd name="T2" fmla="*/ 71 w 122"/>
                <a:gd name="T3" fmla="*/ 16 h 36"/>
                <a:gd name="T4" fmla="*/ 26 w 122"/>
                <a:gd name="T5" fmla="*/ 35 h 36"/>
                <a:gd name="T6" fmla="*/ 0 w 122"/>
                <a:gd name="T7" fmla="*/ 29 h 36"/>
                <a:gd name="T8" fmla="*/ 5 w 122"/>
                <a:gd name="T9" fmla="*/ 18 h 36"/>
                <a:gd name="T10" fmla="*/ 26 w 122"/>
                <a:gd name="T11" fmla="*/ 23 h 36"/>
                <a:gd name="T12" fmla="*/ 66 w 122"/>
                <a:gd name="T13" fmla="*/ 3 h 36"/>
                <a:gd name="T14" fmla="*/ 71 w 122"/>
                <a:gd name="T15" fmla="*/ 0 h 36"/>
                <a:gd name="T16" fmla="*/ 76 w 122"/>
                <a:gd name="T17" fmla="*/ 3 h 36"/>
                <a:gd name="T18" fmla="*/ 115 w 122"/>
                <a:gd name="T19" fmla="*/ 23 h 36"/>
                <a:gd name="T20" fmla="*/ 119 w 122"/>
                <a:gd name="T21" fmla="*/ 23 h 36"/>
                <a:gd name="T22" fmla="*/ 121 w 122"/>
                <a:gd name="T23" fmla="*/ 23 h 36"/>
                <a:gd name="T24" fmla="*/ 122 w 122"/>
                <a:gd name="T25" fmla="*/ 35 h 36"/>
                <a:gd name="T26" fmla="*/ 119 w 122"/>
                <a:gd name="T27" fmla="*/ 35 h 36"/>
                <a:gd name="T28" fmla="*/ 117 w 122"/>
                <a:gd name="T29" fmla="*/ 35 h 36"/>
                <a:gd name="T30" fmla="*/ 106 w 122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36">
                  <a:moveTo>
                    <a:pt x="106" y="36"/>
                  </a:moveTo>
                  <a:cubicBezTo>
                    <a:pt x="91" y="36"/>
                    <a:pt x="80" y="30"/>
                    <a:pt x="71" y="16"/>
                  </a:cubicBezTo>
                  <a:cubicBezTo>
                    <a:pt x="60" y="27"/>
                    <a:pt x="42" y="35"/>
                    <a:pt x="26" y="35"/>
                  </a:cubicBezTo>
                  <a:cubicBezTo>
                    <a:pt x="16" y="35"/>
                    <a:pt x="8" y="33"/>
                    <a:pt x="0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2" y="21"/>
                    <a:pt x="18" y="23"/>
                    <a:pt x="26" y="23"/>
                  </a:cubicBezTo>
                  <a:cubicBezTo>
                    <a:pt x="41" y="23"/>
                    <a:pt x="60" y="14"/>
                    <a:pt x="66" y="3"/>
                  </a:cubicBezTo>
                  <a:cubicBezTo>
                    <a:pt x="67" y="1"/>
                    <a:pt x="69" y="0"/>
                    <a:pt x="71" y="0"/>
                  </a:cubicBezTo>
                  <a:cubicBezTo>
                    <a:pt x="73" y="0"/>
                    <a:pt x="75" y="1"/>
                    <a:pt x="76" y="3"/>
                  </a:cubicBezTo>
                  <a:cubicBezTo>
                    <a:pt x="86" y="21"/>
                    <a:pt x="97" y="27"/>
                    <a:pt x="115" y="23"/>
                  </a:cubicBezTo>
                  <a:cubicBezTo>
                    <a:pt x="116" y="23"/>
                    <a:pt x="118" y="23"/>
                    <a:pt x="119" y="23"/>
                  </a:cubicBezTo>
                  <a:cubicBezTo>
                    <a:pt x="119" y="23"/>
                    <a:pt x="120" y="23"/>
                    <a:pt x="121" y="23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1" y="35"/>
                    <a:pt x="120" y="35"/>
                    <a:pt x="119" y="35"/>
                  </a:cubicBezTo>
                  <a:cubicBezTo>
                    <a:pt x="118" y="35"/>
                    <a:pt x="117" y="35"/>
                    <a:pt x="117" y="35"/>
                  </a:cubicBezTo>
                  <a:cubicBezTo>
                    <a:pt x="113" y="36"/>
                    <a:pt x="109" y="36"/>
                    <a:pt x="10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8715375" y="7904163"/>
              <a:ext cx="177800" cy="176212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30"/>
                    <a:pt x="29" y="0"/>
                    <a:pt x="66" y="0"/>
                  </a:cubicBezTo>
                  <a:cubicBezTo>
                    <a:pt x="102" y="0"/>
                    <a:pt x="132" y="30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6"/>
                    <a:pt x="36" y="120"/>
                    <a:pt x="66" y="120"/>
                  </a:cubicBezTo>
                  <a:cubicBezTo>
                    <a:pt x="96" y="120"/>
                    <a:pt x="120" y="96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36"/>
            <p:cNvSpPr>
              <a:spLocks/>
            </p:cNvSpPr>
            <p:nvPr/>
          </p:nvSpPr>
          <p:spPr bwMode="auto">
            <a:xfrm>
              <a:off x="8796338" y="7943850"/>
              <a:ext cx="15875" cy="96837"/>
            </a:xfrm>
            <a:custGeom>
              <a:avLst/>
              <a:gdLst>
                <a:gd name="T0" fmla="*/ 6 w 12"/>
                <a:gd name="T1" fmla="*/ 72 h 72"/>
                <a:gd name="T2" fmla="*/ 0 w 12"/>
                <a:gd name="T3" fmla="*/ 66 h 72"/>
                <a:gd name="T4" fmla="*/ 0 w 12"/>
                <a:gd name="T5" fmla="*/ 6 h 72"/>
                <a:gd name="T6" fmla="*/ 6 w 12"/>
                <a:gd name="T7" fmla="*/ 0 h 72"/>
                <a:gd name="T8" fmla="*/ 12 w 12"/>
                <a:gd name="T9" fmla="*/ 6 h 72"/>
                <a:gd name="T10" fmla="*/ 12 w 12"/>
                <a:gd name="T11" fmla="*/ 66 h 72"/>
                <a:gd name="T12" fmla="*/ 6 w 1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2">
                  <a:moveTo>
                    <a:pt x="6" y="72"/>
                  </a:move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9"/>
                    <a:pt x="9" y="72"/>
                    <a:pt x="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8756650" y="7983538"/>
              <a:ext cx="95250" cy="15875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551322" y="4066076"/>
            <a:ext cx="538432" cy="540654"/>
            <a:chOff x="7593013" y="8008938"/>
            <a:chExt cx="384175" cy="385762"/>
          </a:xfrm>
          <a:solidFill>
            <a:schemeClr val="accent2"/>
          </a:solidFill>
        </p:grpSpPr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7593013" y="8229600"/>
              <a:ext cx="150813" cy="165100"/>
            </a:xfrm>
            <a:custGeom>
              <a:avLst/>
              <a:gdLst>
                <a:gd name="T0" fmla="*/ 69 w 113"/>
                <a:gd name="T1" fmla="*/ 123 h 123"/>
                <a:gd name="T2" fmla="*/ 68 w 113"/>
                <a:gd name="T3" fmla="*/ 123 h 123"/>
                <a:gd name="T4" fmla="*/ 63 w 113"/>
                <a:gd name="T5" fmla="*/ 119 h 123"/>
                <a:gd name="T6" fmla="*/ 49 w 113"/>
                <a:gd name="T7" fmla="*/ 79 h 123"/>
                <a:gd name="T8" fmla="*/ 7 w 113"/>
                <a:gd name="T9" fmla="*/ 86 h 123"/>
                <a:gd name="T10" fmla="*/ 1 w 113"/>
                <a:gd name="T11" fmla="*/ 84 h 123"/>
                <a:gd name="T12" fmla="*/ 1 w 113"/>
                <a:gd name="T13" fmla="*/ 77 h 123"/>
                <a:gd name="T14" fmla="*/ 46 w 113"/>
                <a:gd name="T15" fmla="*/ 0 h 123"/>
                <a:gd name="T16" fmla="*/ 56 w 113"/>
                <a:gd name="T17" fmla="*/ 6 h 123"/>
                <a:gd name="T18" fmla="*/ 18 w 113"/>
                <a:gd name="T19" fmla="*/ 72 h 123"/>
                <a:gd name="T20" fmla="*/ 52 w 113"/>
                <a:gd name="T21" fmla="*/ 67 h 123"/>
                <a:gd name="T22" fmla="*/ 58 w 113"/>
                <a:gd name="T23" fmla="*/ 71 h 123"/>
                <a:gd name="T24" fmla="*/ 70 w 113"/>
                <a:gd name="T25" fmla="*/ 103 h 123"/>
                <a:gd name="T26" fmla="*/ 103 w 113"/>
                <a:gd name="T27" fmla="*/ 47 h 123"/>
                <a:gd name="T28" fmla="*/ 113 w 113"/>
                <a:gd name="T29" fmla="*/ 54 h 123"/>
                <a:gd name="T30" fmla="*/ 74 w 113"/>
                <a:gd name="T31" fmla="*/ 120 h 123"/>
                <a:gd name="T32" fmla="*/ 69 w 113"/>
                <a:gd name="T3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23">
                  <a:moveTo>
                    <a:pt x="69" y="123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66" y="122"/>
                    <a:pt x="64" y="121"/>
                    <a:pt x="63" y="11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5" y="87"/>
                    <a:pt x="3" y="86"/>
                    <a:pt x="1" y="84"/>
                  </a:cubicBezTo>
                  <a:cubicBezTo>
                    <a:pt x="0" y="82"/>
                    <a:pt x="0" y="79"/>
                    <a:pt x="1" y="7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4" y="66"/>
                    <a:pt x="57" y="68"/>
                    <a:pt x="58" y="71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3" y="122"/>
                    <a:pt x="71" y="123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7826375" y="8232775"/>
              <a:ext cx="150813" cy="161925"/>
            </a:xfrm>
            <a:custGeom>
              <a:avLst/>
              <a:gdLst>
                <a:gd name="T0" fmla="*/ 44 w 113"/>
                <a:gd name="T1" fmla="*/ 121 h 121"/>
                <a:gd name="T2" fmla="*/ 39 w 113"/>
                <a:gd name="T3" fmla="*/ 118 h 121"/>
                <a:gd name="T4" fmla="*/ 0 w 113"/>
                <a:gd name="T5" fmla="*/ 52 h 121"/>
                <a:gd name="T6" fmla="*/ 10 w 113"/>
                <a:gd name="T7" fmla="*/ 46 h 121"/>
                <a:gd name="T8" fmla="*/ 43 w 113"/>
                <a:gd name="T9" fmla="*/ 101 h 121"/>
                <a:gd name="T10" fmla="*/ 55 w 113"/>
                <a:gd name="T11" fmla="*/ 69 h 121"/>
                <a:gd name="T12" fmla="*/ 61 w 113"/>
                <a:gd name="T13" fmla="*/ 65 h 121"/>
                <a:gd name="T14" fmla="*/ 95 w 113"/>
                <a:gd name="T15" fmla="*/ 70 h 121"/>
                <a:gd name="T16" fmla="*/ 57 w 113"/>
                <a:gd name="T17" fmla="*/ 6 h 121"/>
                <a:gd name="T18" fmla="*/ 68 w 113"/>
                <a:gd name="T19" fmla="*/ 0 h 121"/>
                <a:gd name="T20" fmla="*/ 112 w 113"/>
                <a:gd name="T21" fmla="*/ 75 h 121"/>
                <a:gd name="T22" fmla="*/ 111 w 113"/>
                <a:gd name="T23" fmla="*/ 82 h 121"/>
                <a:gd name="T24" fmla="*/ 105 w 113"/>
                <a:gd name="T25" fmla="*/ 84 h 121"/>
                <a:gd name="T26" fmla="*/ 64 w 113"/>
                <a:gd name="T27" fmla="*/ 77 h 121"/>
                <a:gd name="T28" fmla="*/ 50 w 113"/>
                <a:gd name="T29" fmla="*/ 117 h 121"/>
                <a:gd name="T30" fmla="*/ 45 w 113"/>
                <a:gd name="T31" fmla="*/ 121 h 121"/>
                <a:gd name="T32" fmla="*/ 44 w 113"/>
                <a:gd name="T3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21">
                  <a:moveTo>
                    <a:pt x="44" y="121"/>
                  </a:moveTo>
                  <a:cubicBezTo>
                    <a:pt x="42" y="121"/>
                    <a:pt x="40" y="120"/>
                    <a:pt x="39" y="1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6" y="66"/>
                    <a:pt x="58" y="64"/>
                    <a:pt x="61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3" y="77"/>
                    <a:pt x="113" y="80"/>
                    <a:pt x="111" y="82"/>
                  </a:cubicBezTo>
                  <a:cubicBezTo>
                    <a:pt x="110" y="84"/>
                    <a:pt x="108" y="85"/>
                    <a:pt x="105" y="8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9"/>
                    <a:pt x="47" y="120"/>
                    <a:pt x="45" y="121"/>
                  </a:cubicBezTo>
                  <a:cubicBezTo>
                    <a:pt x="45" y="121"/>
                    <a:pt x="44" y="121"/>
                    <a:pt x="4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43"/>
            <p:cNvSpPr>
              <a:spLocks noEditPoints="1"/>
            </p:cNvSpPr>
            <p:nvPr/>
          </p:nvSpPr>
          <p:spPr bwMode="auto">
            <a:xfrm>
              <a:off x="7632700" y="8008938"/>
              <a:ext cx="306388" cy="304800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2" y="228"/>
                    <a:pt x="0" y="177"/>
                    <a:pt x="0" y="114"/>
                  </a:cubicBezTo>
                  <a:cubicBezTo>
                    <a:pt x="0" y="51"/>
                    <a:pt x="52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7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1" y="216"/>
                    <a:pt x="216" y="170"/>
                    <a:pt x="216" y="114"/>
                  </a:cubicBezTo>
                  <a:cubicBezTo>
                    <a:pt x="216" y="57"/>
                    <a:pt x="171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44"/>
            <p:cNvSpPr>
              <a:spLocks noEditPoints="1"/>
            </p:cNvSpPr>
            <p:nvPr/>
          </p:nvSpPr>
          <p:spPr bwMode="auto">
            <a:xfrm>
              <a:off x="7705725" y="8074025"/>
              <a:ext cx="161925" cy="160338"/>
            </a:xfrm>
            <a:custGeom>
              <a:avLst/>
              <a:gdLst>
                <a:gd name="T0" fmla="*/ 96 w 121"/>
                <a:gd name="T1" fmla="*/ 120 h 120"/>
                <a:gd name="T2" fmla="*/ 93 w 121"/>
                <a:gd name="T3" fmla="*/ 119 h 120"/>
                <a:gd name="T4" fmla="*/ 60 w 121"/>
                <a:gd name="T5" fmla="*/ 98 h 120"/>
                <a:gd name="T6" fmla="*/ 28 w 121"/>
                <a:gd name="T7" fmla="*/ 119 h 120"/>
                <a:gd name="T8" fmla="*/ 21 w 121"/>
                <a:gd name="T9" fmla="*/ 118 h 120"/>
                <a:gd name="T10" fmla="*/ 19 w 121"/>
                <a:gd name="T11" fmla="*/ 112 h 120"/>
                <a:gd name="T12" fmla="*/ 30 w 121"/>
                <a:gd name="T13" fmla="*/ 73 h 120"/>
                <a:gd name="T14" fmla="*/ 2 w 121"/>
                <a:gd name="T15" fmla="*/ 46 h 120"/>
                <a:gd name="T16" fmla="*/ 1 w 121"/>
                <a:gd name="T17" fmla="*/ 39 h 120"/>
                <a:gd name="T18" fmla="*/ 6 w 121"/>
                <a:gd name="T19" fmla="*/ 36 h 120"/>
                <a:gd name="T20" fmla="*/ 39 w 121"/>
                <a:gd name="T21" fmla="*/ 36 h 120"/>
                <a:gd name="T22" fmla="*/ 55 w 121"/>
                <a:gd name="T23" fmla="*/ 3 h 120"/>
                <a:gd name="T24" fmla="*/ 60 w 121"/>
                <a:gd name="T25" fmla="*/ 0 h 120"/>
                <a:gd name="T26" fmla="*/ 66 w 121"/>
                <a:gd name="T27" fmla="*/ 3 h 120"/>
                <a:gd name="T28" fmla="*/ 82 w 121"/>
                <a:gd name="T29" fmla="*/ 36 h 120"/>
                <a:gd name="T30" fmla="*/ 114 w 121"/>
                <a:gd name="T31" fmla="*/ 36 h 120"/>
                <a:gd name="T32" fmla="*/ 120 w 121"/>
                <a:gd name="T33" fmla="*/ 39 h 120"/>
                <a:gd name="T34" fmla="*/ 119 w 121"/>
                <a:gd name="T35" fmla="*/ 46 h 120"/>
                <a:gd name="T36" fmla="*/ 91 w 121"/>
                <a:gd name="T37" fmla="*/ 73 h 120"/>
                <a:gd name="T38" fmla="*/ 102 w 121"/>
                <a:gd name="T39" fmla="*/ 112 h 120"/>
                <a:gd name="T40" fmla="*/ 100 w 121"/>
                <a:gd name="T41" fmla="*/ 118 h 120"/>
                <a:gd name="T42" fmla="*/ 96 w 121"/>
                <a:gd name="T43" fmla="*/ 120 h 120"/>
                <a:gd name="T44" fmla="*/ 60 w 121"/>
                <a:gd name="T45" fmla="*/ 85 h 120"/>
                <a:gd name="T46" fmla="*/ 64 w 121"/>
                <a:gd name="T47" fmla="*/ 86 h 120"/>
                <a:gd name="T48" fmla="*/ 86 w 121"/>
                <a:gd name="T49" fmla="*/ 100 h 120"/>
                <a:gd name="T50" fmla="*/ 79 w 121"/>
                <a:gd name="T51" fmla="*/ 73 h 120"/>
                <a:gd name="T52" fmla="*/ 80 w 121"/>
                <a:gd name="T53" fmla="*/ 67 h 120"/>
                <a:gd name="T54" fmla="*/ 100 w 121"/>
                <a:gd name="T55" fmla="*/ 48 h 120"/>
                <a:gd name="T56" fmla="*/ 78 w 121"/>
                <a:gd name="T57" fmla="*/ 48 h 120"/>
                <a:gd name="T58" fmla="*/ 73 w 121"/>
                <a:gd name="T59" fmla="*/ 44 h 120"/>
                <a:gd name="T60" fmla="*/ 60 w 121"/>
                <a:gd name="T61" fmla="*/ 19 h 120"/>
                <a:gd name="T62" fmla="*/ 48 w 121"/>
                <a:gd name="T63" fmla="*/ 44 h 120"/>
                <a:gd name="T64" fmla="*/ 42 w 121"/>
                <a:gd name="T65" fmla="*/ 48 h 120"/>
                <a:gd name="T66" fmla="*/ 21 w 121"/>
                <a:gd name="T67" fmla="*/ 48 h 120"/>
                <a:gd name="T68" fmla="*/ 41 w 121"/>
                <a:gd name="T69" fmla="*/ 67 h 120"/>
                <a:gd name="T70" fmla="*/ 42 w 121"/>
                <a:gd name="T71" fmla="*/ 73 h 120"/>
                <a:gd name="T72" fmla="*/ 34 w 121"/>
                <a:gd name="T73" fmla="*/ 100 h 120"/>
                <a:gd name="T74" fmla="*/ 57 w 121"/>
                <a:gd name="T75" fmla="*/ 86 h 120"/>
                <a:gd name="T76" fmla="*/ 60 w 121"/>
                <a:gd name="T77" fmla="*/ 8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20">
                  <a:moveTo>
                    <a:pt x="96" y="120"/>
                  </a:moveTo>
                  <a:cubicBezTo>
                    <a:pt x="95" y="120"/>
                    <a:pt x="94" y="119"/>
                    <a:pt x="93" y="119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20"/>
                    <a:pt x="23" y="120"/>
                    <a:pt x="21" y="118"/>
                  </a:cubicBezTo>
                  <a:cubicBezTo>
                    <a:pt x="19" y="117"/>
                    <a:pt x="18" y="114"/>
                    <a:pt x="19" y="112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2"/>
                    <a:pt x="1" y="39"/>
                  </a:cubicBezTo>
                  <a:cubicBezTo>
                    <a:pt x="2" y="37"/>
                    <a:pt x="4" y="36"/>
                    <a:pt x="6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1"/>
                    <a:pt x="58" y="0"/>
                    <a:pt x="60" y="0"/>
                  </a:cubicBezTo>
                  <a:cubicBezTo>
                    <a:pt x="63" y="0"/>
                    <a:pt x="65" y="1"/>
                    <a:pt x="66" y="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9" y="37"/>
                    <a:pt x="120" y="39"/>
                  </a:cubicBezTo>
                  <a:cubicBezTo>
                    <a:pt x="121" y="42"/>
                    <a:pt x="120" y="44"/>
                    <a:pt x="119" y="46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3" y="114"/>
                    <a:pt x="102" y="117"/>
                    <a:pt x="100" y="118"/>
                  </a:cubicBezTo>
                  <a:cubicBezTo>
                    <a:pt x="99" y="119"/>
                    <a:pt x="98" y="120"/>
                    <a:pt x="96" y="120"/>
                  </a:cubicBezTo>
                  <a:close/>
                  <a:moveTo>
                    <a:pt x="60" y="85"/>
                  </a:moveTo>
                  <a:cubicBezTo>
                    <a:pt x="62" y="85"/>
                    <a:pt x="63" y="85"/>
                    <a:pt x="64" y="8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8" y="71"/>
                    <a:pt x="79" y="69"/>
                    <a:pt x="80" y="67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6" y="48"/>
                    <a:pt x="74" y="46"/>
                    <a:pt x="73" y="4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5" y="48"/>
                    <a:pt x="4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9"/>
                    <a:pt x="43" y="71"/>
                    <a:pt x="42" y="7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8" y="85"/>
                    <a:pt x="59" y="85"/>
                    <a:pt x="6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430380" y="4275044"/>
            <a:ext cx="599960" cy="625708"/>
            <a:chOff x="6523038" y="8434388"/>
            <a:chExt cx="369887" cy="385762"/>
          </a:xfrm>
          <a:solidFill>
            <a:schemeClr val="accent4"/>
          </a:solidFill>
        </p:grpSpPr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6572250" y="8562975"/>
              <a:ext cx="273050" cy="177800"/>
            </a:xfrm>
            <a:custGeom>
              <a:avLst/>
              <a:gdLst>
                <a:gd name="T0" fmla="*/ 198 w 204"/>
                <a:gd name="T1" fmla="*/ 132 h 132"/>
                <a:gd name="T2" fmla="*/ 6 w 204"/>
                <a:gd name="T3" fmla="*/ 132 h 132"/>
                <a:gd name="T4" fmla="*/ 0 w 204"/>
                <a:gd name="T5" fmla="*/ 126 h 132"/>
                <a:gd name="T6" fmla="*/ 0 w 204"/>
                <a:gd name="T7" fmla="*/ 6 h 132"/>
                <a:gd name="T8" fmla="*/ 6 w 204"/>
                <a:gd name="T9" fmla="*/ 0 h 132"/>
                <a:gd name="T10" fmla="*/ 60 w 204"/>
                <a:gd name="T11" fmla="*/ 0 h 132"/>
                <a:gd name="T12" fmla="*/ 66 w 204"/>
                <a:gd name="T13" fmla="*/ 6 h 132"/>
                <a:gd name="T14" fmla="*/ 60 w 204"/>
                <a:gd name="T15" fmla="*/ 12 h 132"/>
                <a:gd name="T16" fmla="*/ 12 w 204"/>
                <a:gd name="T17" fmla="*/ 12 h 132"/>
                <a:gd name="T18" fmla="*/ 12 w 204"/>
                <a:gd name="T19" fmla="*/ 120 h 132"/>
                <a:gd name="T20" fmla="*/ 192 w 204"/>
                <a:gd name="T21" fmla="*/ 120 h 132"/>
                <a:gd name="T22" fmla="*/ 192 w 204"/>
                <a:gd name="T23" fmla="*/ 12 h 132"/>
                <a:gd name="T24" fmla="*/ 143 w 204"/>
                <a:gd name="T25" fmla="*/ 12 h 132"/>
                <a:gd name="T26" fmla="*/ 137 w 204"/>
                <a:gd name="T27" fmla="*/ 6 h 132"/>
                <a:gd name="T28" fmla="*/ 143 w 204"/>
                <a:gd name="T29" fmla="*/ 0 h 132"/>
                <a:gd name="T30" fmla="*/ 198 w 204"/>
                <a:gd name="T31" fmla="*/ 0 h 132"/>
                <a:gd name="T32" fmla="*/ 204 w 204"/>
                <a:gd name="T33" fmla="*/ 6 h 132"/>
                <a:gd name="T34" fmla="*/ 204 w 204"/>
                <a:gd name="T35" fmla="*/ 126 h 132"/>
                <a:gd name="T36" fmla="*/ 198 w 204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132">
                  <a:moveTo>
                    <a:pt x="198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3"/>
                    <a:pt x="66" y="6"/>
                  </a:cubicBezTo>
                  <a:cubicBezTo>
                    <a:pt x="66" y="9"/>
                    <a:pt x="63" y="12"/>
                    <a:pt x="6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0" y="12"/>
                    <a:pt x="137" y="9"/>
                    <a:pt x="137" y="6"/>
                  </a:cubicBezTo>
                  <a:cubicBezTo>
                    <a:pt x="137" y="3"/>
                    <a:pt x="140" y="0"/>
                    <a:pt x="143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01" y="0"/>
                    <a:pt x="204" y="3"/>
                    <a:pt x="204" y="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9"/>
                    <a:pt x="201" y="132"/>
                    <a:pt x="198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>
              <a:off x="6756400" y="8531225"/>
              <a:ext cx="120650" cy="241300"/>
            </a:xfrm>
            <a:custGeom>
              <a:avLst/>
              <a:gdLst>
                <a:gd name="T0" fmla="*/ 84 w 90"/>
                <a:gd name="T1" fmla="*/ 180 h 180"/>
                <a:gd name="T2" fmla="*/ 78 w 90"/>
                <a:gd name="T3" fmla="*/ 174 h 180"/>
                <a:gd name="T4" fmla="*/ 78 w 90"/>
                <a:gd name="T5" fmla="*/ 24 h 180"/>
                <a:gd name="T6" fmla="*/ 66 w 90"/>
                <a:gd name="T7" fmla="*/ 12 h 180"/>
                <a:gd name="T8" fmla="*/ 6 w 90"/>
                <a:gd name="T9" fmla="*/ 12 h 180"/>
                <a:gd name="T10" fmla="*/ 0 w 90"/>
                <a:gd name="T11" fmla="*/ 6 h 180"/>
                <a:gd name="T12" fmla="*/ 6 w 90"/>
                <a:gd name="T13" fmla="*/ 0 h 180"/>
                <a:gd name="T14" fmla="*/ 66 w 90"/>
                <a:gd name="T15" fmla="*/ 0 h 180"/>
                <a:gd name="T16" fmla="*/ 90 w 90"/>
                <a:gd name="T17" fmla="*/ 24 h 180"/>
                <a:gd name="T18" fmla="*/ 90 w 90"/>
                <a:gd name="T19" fmla="*/ 174 h 180"/>
                <a:gd name="T20" fmla="*/ 84 w 90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80">
                  <a:moveTo>
                    <a:pt x="84" y="180"/>
                  </a:moveTo>
                  <a:cubicBezTo>
                    <a:pt x="80" y="180"/>
                    <a:pt x="78" y="177"/>
                    <a:pt x="78" y="17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17"/>
                    <a:pt x="72" y="12"/>
                    <a:pt x="6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9" y="0"/>
                    <a:pt x="90" y="11"/>
                    <a:pt x="90" y="2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7"/>
                    <a:pt x="87" y="180"/>
                    <a:pt x="8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6538913" y="8531225"/>
              <a:ext cx="120650" cy="241300"/>
            </a:xfrm>
            <a:custGeom>
              <a:avLst/>
              <a:gdLst>
                <a:gd name="T0" fmla="*/ 6 w 90"/>
                <a:gd name="T1" fmla="*/ 180 h 180"/>
                <a:gd name="T2" fmla="*/ 0 w 90"/>
                <a:gd name="T3" fmla="*/ 174 h 180"/>
                <a:gd name="T4" fmla="*/ 0 w 90"/>
                <a:gd name="T5" fmla="*/ 24 h 180"/>
                <a:gd name="T6" fmla="*/ 24 w 90"/>
                <a:gd name="T7" fmla="*/ 0 h 180"/>
                <a:gd name="T8" fmla="*/ 84 w 90"/>
                <a:gd name="T9" fmla="*/ 0 h 180"/>
                <a:gd name="T10" fmla="*/ 90 w 90"/>
                <a:gd name="T11" fmla="*/ 6 h 180"/>
                <a:gd name="T12" fmla="*/ 84 w 90"/>
                <a:gd name="T13" fmla="*/ 12 h 180"/>
                <a:gd name="T14" fmla="*/ 24 w 90"/>
                <a:gd name="T15" fmla="*/ 12 h 180"/>
                <a:gd name="T16" fmla="*/ 12 w 90"/>
                <a:gd name="T17" fmla="*/ 24 h 180"/>
                <a:gd name="T18" fmla="*/ 12 w 90"/>
                <a:gd name="T19" fmla="*/ 174 h 180"/>
                <a:gd name="T20" fmla="*/ 6 w 90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80">
                  <a:moveTo>
                    <a:pt x="6" y="180"/>
                  </a:moveTo>
                  <a:cubicBezTo>
                    <a:pt x="2" y="180"/>
                    <a:pt x="0" y="177"/>
                    <a:pt x="0" y="17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7" y="0"/>
                    <a:pt x="90" y="3"/>
                    <a:pt x="90" y="6"/>
                  </a:cubicBezTo>
                  <a:cubicBezTo>
                    <a:pt x="90" y="9"/>
                    <a:pt x="87" y="12"/>
                    <a:pt x="8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7" y="12"/>
                    <a:pt x="12" y="17"/>
                    <a:pt x="12" y="24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7"/>
                    <a:pt x="9" y="180"/>
                    <a:pt x="6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51"/>
            <p:cNvSpPr>
              <a:spLocks noEditPoints="1"/>
            </p:cNvSpPr>
            <p:nvPr/>
          </p:nvSpPr>
          <p:spPr bwMode="auto">
            <a:xfrm>
              <a:off x="6523038" y="8756650"/>
              <a:ext cx="369887" cy="63500"/>
            </a:xfrm>
            <a:custGeom>
              <a:avLst/>
              <a:gdLst>
                <a:gd name="T0" fmla="*/ 258 w 276"/>
                <a:gd name="T1" fmla="*/ 48 h 48"/>
                <a:gd name="T2" fmla="*/ 18 w 276"/>
                <a:gd name="T3" fmla="*/ 48 h 48"/>
                <a:gd name="T4" fmla="*/ 0 w 276"/>
                <a:gd name="T5" fmla="*/ 30 h 48"/>
                <a:gd name="T6" fmla="*/ 0 w 276"/>
                <a:gd name="T7" fmla="*/ 6 h 48"/>
                <a:gd name="T8" fmla="*/ 6 w 276"/>
                <a:gd name="T9" fmla="*/ 0 h 48"/>
                <a:gd name="T10" fmla="*/ 114 w 276"/>
                <a:gd name="T11" fmla="*/ 0 h 48"/>
                <a:gd name="T12" fmla="*/ 120 w 276"/>
                <a:gd name="T13" fmla="*/ 6 h 48"/>
                <a:gd name="T14" fmla="*/ 120 w 276"/>
                <a:gd name="T15" fmla="*/ 12 h 48"/>
                <a:gd name="T16" fmla="*/ 156 w 276"/>
                <a:gd name="T17" fmla="*/ 12 h 48"/>
                <a:gd name="T18" fmla="*/ 156 w 276"/>
                <a:gd name="T19" fmla="*/ 6 h 48"/>
                <a:gd name="T20" fmla="*/ 162 w 276"/>
                <a:gd name="T21" fmla="*/ 0 h 48"/>
                <a:gd name="T22" fmla="*/ 270 w 276"/>
                <a:gd name="T23" fmla="*/ 0 h 48"/>
                <a:gd name="T24" fmla="*/ 276 w 276"/>
                <a:gd name="T25" fmla="*/ 6 h 48"/>
                <a:gd name="T26" fmla="*/ 276 w 276"/>
                <a:gd name="T27" fmla="*/ 30 h 48"/>
                <a:gd name="T28" fmla="*/ 258 w 276"/>
                <a:gd name="T29" fmla="*/ 48 h 48"/>
                <a:gd name="T30" fmla="*/ 12 w 276"/>
                <a:gd name="T31" fmla="*/ 12 h 48"/>
                <a:gd name="T32" fmla="*/ 12 w 276"/>
                <a:gd name="T33" fmla="*/ 30 h 48"/>
                <a:gd name="T34" fmla="*/ 18 w 276"/>
                <a:gd name="T35" fmla="*/ 36 h 48"/>
                <a:gd name="T36" fmla="*/ 258 w 276"/>
                <a:gd name="T37" fmla="*/ 36 h 48"/>
                <a:gd name="T38" fmla="*/ 264 w 276"/>
                <a:gd name="T39" fmla="*/ 30 h 48"/>
                <a:gd name="T40" fmla="*/ 264 w 276"/>
                <a:gd name="T41" fmla="*/ 12 h 48"/>
                <a:gd name="T42" fmla="*/ 168 w 276"/>
                <a:gd name="T43" fmla="*/ 12 h 48"/>
                <a:gd name="T44" fmla="*/ 168 w 276"/>
                <a:gd name="T45" fmla="*/ 18 h 48"/>
                <a:gd name="T46" fmla="*/ 162 w 276"/>
                <a:gd name="T47" fmla="*/ 24 h 48"/>
                <a:gd name="T48" fmla="*/ 114 w 276"/>
                <a:gd name="T49" fmla="*/ 24 h 48"/>
                <a:gd name="T50" fmla="*/ 108 w 276"/>
                <a:gd name="T51" fmla="*/ 18 h 48"/>
                <a:gd name="T52" fmla="*/ 108 w 276"/>
                <a:gd name="T53" fmla="*/ 12 h 48"/>
                <a:gd name="T54" fmla="*/ 12 w 276"/>
                <a:gd name="T5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48">
                  <a:moveTo>
                    <a:pt x="258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8" y="48"/>
                    <a:pt x="0" y="40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3"/>
                    <a:pt x="158" y="0"/>
                    <a:pt x="162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3" y="0"/>
                    <a:pt x="276" y="3"/>
                    <a:pt x="276" y="6"/>
                  </a:cubicBezTo>
                  <a:cubicBezTo>
                    <a:pt x="276" y="30"/>
                    <a:pt x="276" y="30"/>
                    <a:pt x="276" y="30"/>
                  </a:cubicBezTo>
                  <a:cubicBezTo>
                    <a:pt x="276" y="40"/>
                    <a:pt x="268" y="48"/>
                    <a:pt x="258" y="48"/>
                  </a:cubicBezTo>
                  <a:close/>
                  <a:moveTo>
                    <a:pt x="12" y="12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4" y="36"/>
                    <a:pt x="18" y="36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61" y="36"/>
                    <a:pt x="264" y="33"/>
                    <a:pt x="264" y="30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21"/>
                    <a:pt x="165" y="24"/>
                    <a:pt x="162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0" y="24"/>
                    <a:pt x="108" y="21"/>
                    <a:pt x="108" y="18"/>
                  </a:cubicBezTo>
                  <a:cubicBezTo>
                    <a:pt x="108" y="12"/>
                    <a:pt x="108" y="12"/>
                    <a:pt x="108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6699250" y="8434388"/>
              <a:ext cx="17462" cy="249237"/>
            </a:xfrm>
            <a:custGeom>
              <a:avLst/>
              <a:gdLst>
                <a:gd name="T0" fmla="*/ 6 w 12"/>
                <a:gd name="T1" fmla="*/ 186 h 186"/>
                <a:gd name="T2" fmla="*/ 0 w 12"/>
                <a:gd name="T3" fmla="*/ 180 h 186"/>
                <a:gd name="T4" fmla="*/ 0 w 12"/>
                <a:gd name="T5" fmla="*/ 6 h 186"/>
                <a:gd name="T6" fmla="*/ 6 w 12"/>
                <a:gd name="T7" fmla="*/ 0 h 186"/>
                <a:gd name="T8" fmla="*/ 12 w 12"/>
                <a:gd name="T9" fmla="*/ 6 h 186"/>
                <a:gd name="T10" fmla="*/ 12 w 12"/>
                <a:gd name="T11" fmla="*/ 180 h 186"/>
                <a:gd name="T12" fmla="*/ 6 w 12"/>
                <a:gd name="T1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6">
                  <a:moveTo>
                    <a:pt x="6" y="186"/>
                  </a:moveTo>
                  <a:cubicBezTo>
                    <a:pt x="2" y="186"/>
                    <a:pt x="0" y="183"/>
                    <a:pt x="0" y="1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2" y="183"/>
                    <a:pt x="9" y="186"/>
                    <a:pt x="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6634163" y="8602663"/>
              <a:ext cx="146050" cy="80962"/>
            </a:xfrm>
            <a:custGeom>
              <a:avLst/>
              <a:gdLst>
                <a:gd name="T0" fmla="*/ 55 w 109"/>
                <a:gd name="T1" fmla="*/ 61 h 61"/>
                <a:gd name="T2" fmla="*/ 50 w 109"/>
                <a:gd name="T3" fmla="*/ 59 h 61"/>
                <a:gd name="T4" fmla="*/ 2 w 109"/>
                <a:gd name="T5" fmla="*/ 11 h 61"/>
                <a:gd name="T6" fmla="*/ 2 w 109"/>
                <a:gd name="T7" fmla="*/ 3 h 61"/>
                <a:gd name="T8" fmla="*/ 11 w 109"/>
                <a:gd name="T9" fmla="*/ 3 h 61"/>
                <a:gd name="T10" fmla="*/ 55 w 109"/>
                <a:gd name="T11" fmla="*/ 47 h 61"/>
                <a:gd name="T12" fmla="*/ 98 w 109"/>
                <a:gd name="T13" fmla="*/ 3 h 61"/>
                <a:gd name="T14" fmla="*/ 107 w 109"/>
                <a:gd name="T15" fmla="*/ 3 h 61"/>
                <a:gd name="T16" fmla="*/ 107 w 109"/>
                <a:gd name="T17" fmla="*/ 11 h 61"/>
                <a:gd name="T18" fmla="*/ 59 w 109"/>
                <a:gd name="T19" fmla="*/ 59 h 61"/>
                <a:gd name="T20" fmla="*/ 55 w 109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61">
                  <a:moveTo>
                    <a:pt x="55" y="61"/>
                  </a:moveTo>
                  <a:cubicBezTo>
                    <a:pt x="53" y="61"/>
                    <a:pt x="52" y="60"/>
                    <a:pt x="50" y="5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1" y="0"/>
                    <a:pt x="105" y="0"/>
                    <a:pt x="107" y="3"/>
                  </a:cubicBezTo>
                  <a:cubicBezTo>
                    <a:pt x="109" y="5"/>
                    <a:pt x="109" y="9"/>
                    <a:pt x="107" y="11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6" y="61"/>
                    <a:pt x="5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85275" y="4563292"/>
            <a:ext cx="350838" cy="385763"/>
            <a:chOff x="5049838" y="8543925"/>
            <a:chExt cx="350838" cy="385763"/>
          </a:xfrm>
          <a:solidFill>
            <a:schemeClr val="accent2"/>
          </a:solidFill>
        </p:grpSpPr>
        <p:sp>
          <p:nvSpPr>
            <p:cNvPr id="89" name="Freeform 57"/>
            <p:cNvSpPr>
              <a:spLocks noEditPoints="1"/>
            </p:cNvSpPr>
            <p:nvPr/>
          </p:nvSpPr>
          <p:spPr bwMode="auto">
            <a:xfrm>
              <a:off x="5049838" y="8543925"/>
              <a:ext cx="350838" cy="385763"/>
            </a:xfrm>
            <a:custGeom>
              <a:avLst/>
              <a:gdLst>
                <a:gd name="T0" fmla="*/ 174 w 262"/>
                <a:gd name="T1" fmla="*/ 288 h 288"/>
                <a:gd name="T2" fmla="*/ 54 w 262"/>
                <a:gd name="T3" fmla="*/ 288 h 288"/>
                <a:gd name="T4" fmla="*/ 48 w 262"/>
                <a:gd name="T5" fmla="*/ 282 h 288"/>
                <a:gd name="T6" fmla="*/ 48 w 262"/>
                <a:gd name="T7" fmla="*/ 216 h 288"/>
                <a:gd name="T8" fmla="*/ 0 w 262"/>
                <a:gd name="T9" fmla="*/ 121 h 288"/>
                <a:gd name="T10" fmla="*/ 120 w 262"/>
                <a:gd name="T11" fmla="*/ 0 h 288"/>
                <a:gd name="T12" fmla="*/ 235 w 262"/>
                <a:gd name="T13" fmla="*/ 101 h 288"/>
                <a:gd name="T14" fmla="*/ 244 w 262"/>
                <a:gd name="T15" fmla="*/ 118 h 288"/>
                <a:gd name="T16" fmla="*/ 261 w 262"/>
                <a:gd name="T17" fmla="*/ 163 h 288"/>
                <a:gd name="T18" fmla="*/ 261 w 262"/>
                <a:gd name="T19" fmla="*/ 165 h 288"/>
                <a:gd name="T20" fmla="*/ 258 w 262"/>
                <a:gd name="T21" fmla="*/ 174 h 288"/>
                <a:gd name="T22" fmla="*/ 247 w 262"/>
                <a:gd name="T23" fmla="*/ 180 h 288"/>
                <a:gd name="T24" fmla="*/ 235 w 262"/>
                <a:gd name="T25" fmla="*/ 180 h 288"/>
                <a:gd name="T26" fmla="*/ 223 w 262"/>
                <a:gd name="T27" fmla="*/ 234 h 288"/>
                <a:gd name="T28" fmla="*/ 180 w 262"/>
                <a:gd name="T29" fmla="*/ 246 h 288"/>
                <a:gd name="T30" fmla="*/ 180 w 262"/>
                <a:gd name="T31" fmla="*/ 282 h 288"/>
                <a:gd name="T32" fmla="*/ 174 w 262"/>
                <a:gd name="T33" fmla="*/ 288 h 288"/>
                <a:gd name="T34" fmla="*/ 60 w 262"/>
                <a:gd name="T35" fmla="*/ 276 h 288"/>
                <a:gd name="T36" fmla="*/ 168 w 262"/>
                <a:gd name="T37" fmla="*/ 276 h 288"/>
                <a:gd name="T38" fmla="*/ 168 w 262"/>
                <a:gd name="T39" fmla="*/ 240 h 288"/>
                <a:gd name="T40" fmla="*/ 170 w 262"/>
                <a:gd name="T41" fmla="*/ 236 h 288"/>
                <a:gd name="T42" fmla="*/ 174 w 262"/>
                <a:gd name="T43" fmla="*/ 234 h 288"/>
                <a:gd name="T44" fmla="*/ 176 w 262"/>
                <a:gd name="T45" fmla="*/ 234 h 288"/>
                <a:gd name="T46" fmla="*/ 215 w 262"/>
                <a:gd name="T47" fmla="*/ 226 h 288"/>
                <a:gd name="T48" fmla="*/ 223 w 262"/>
                <a:gd name="T49" fmla="*/ 174 h 288"/>
                <a:gd name="T50" fmla="*/ 224 w 262"/>
                <a:gd name="T51" fmla="*/ 170 h 288"/>
                <a:gd name="T52" fmla="*/ 229 w 262"/>
                <a:gd name="T53" fmla="*/ 168 h 288"/>
                <a:gd name="T54" fmla="*/ 246 w 262"/>
                <a:gd name="T55" fmla="*/ 168 h 288"/>
                <a:gd name="T56" fmla="*/ 249 w 262"/>
                <a:gd name="T57" fmla="*/ 167 h 288"/>
                <a:gd name="T58" fmla="*/ 249 w 262"/>
                <a:gd name="T59" fmla="*/ 165 h 288"/>
                <a:gd name="T60" fmla="*/ 249 w 262"/>
                <a:gd name="T61" fmla="*/ 162 h 288"/>
                <a:gd name="T62" fmla="*/ 233 w 262"/>
                <a:gd name="T63" fmla="*/ 124 h 288"/>
                <a:gd name="T64" fmla="*/ 223 w 262"/>
                <a:gd name="T65" fmla="*/ 101 h 288"/>
                <a:gd name="T66" fmla="*/ 120 w 262"/>
                <a:gd name="T67" fmla="*/ 12 h 288"/>
                <a:gd name="T68" fmla="*/ 12 w 262"/>
                <a:gd name="T69" fmla="*/ 121 h 288"/>
                <a:gd name="T70" fmla="*/ 57 w 262"/>
                <a:gd name="T71" fmla="*/ 208 h 288"/>
                <a:gd name="T72" fmla="*/ 60 w 262"/>
                <a:gd name="T73" fmla="*/ 213 h 288"/>
                <a:gd name="T74" fmla="*/ 60 w 262"/>
                <a:gd name="T75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" h="288">
                  <a:moveTo>
                    <a:pt x="174" y="288"/>
                  </a:moveTo>
                  <a:cubicBezTo>
                    <a:pt x="54" y="288"/>
                    <a:pt x="54" y="288"/>
                    <a:pt x="54" y="288"/>
                  </a:cubicBezTo>
                  <a:cubicBezTo>
                    <a:pt x="51" y="288"/>
                    <a:pt x="48" y="285"/>
                    <a:pt x="48" y="282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16" y="196"/>
                    <a:pt x="0" y="164"/>
                    <a:pt x="0" y="121"/>
                  </a:cubicBezTo>
                  <a:cubicBezTo>
                    <a:pt x="0" y="53"/>
                    <a:pt x="53" y="0"/>
                    <a:pt x="120" y="0"/>
                  </a:cubicBezTo>
                  <a:cubicBezTo>
                    <a:pt x="177" y="0"/>
                    <a:pt x="235" y="38"/>
                    <a:pt x="235" y="101"/>
                  </a:cubicBezTo>
                  <a:cubicBezTo>
                    <a:pt x="235" y="103"/>
                    <a:pt x="240" y="112"/>
                    <a:pt x="244" y="118"/>
                  </a:cubicBezTo>
                  <a:cubicBezTo>
                    <a:pt x="252" y="133"/>
                    <a:pt x="262" y="150"/>
                    <a:pt x="261" y="163"/>
                  </a:cubicBezTo>
                  <a:cubicBezTo>
                    <a:pt x="261" y="164"/>
                    <a:pt x="261" y="164"/>
                    <a:pt x="261" y="165"/>
                  </a:cubicBezTo>
                  <a:cubicBezTo>
                    <a:pt x="261" y="167"/>
                    <a:pt x="261" y="170"/>
                    <a:pt x="258" y="174"/>
                  </a:cubicBezTo>
                  <a:cubicBezTo>
                    <a:pt x="256" y="177"/>
                    <a:pt x="251" y="180"/>
                    <a:pt x="247" y="180"/>
                  </a:cubicBezTo>
                  <a:cubicBezTo>
                    <a:pt x="243" y="180"/>
                    <a:pt x="238" y="180"/>
                    <a:pt x="235" y="180"/>
                  </a:cubicBezTo>
                  <a:cubicBezTo>
                    <a:pt x="234" y="194"/>
                    <a:pt x="233" y="224"/>
                    <a:pt x="223" y="234"/>
                  </a:cubicBezTo>
                  <a:cubicBezTo>
                    <a:pt x="214" y="244"/>
                    <a:pt x="201" y="246"/>
                    <a:pt x="180" y="246"/>
                  </a:cubicBezTo>
                  <a:cubicBezTo>
                    <a:pt x="180" y="282"/>
                    <a:pt x="180" y="282"/>
                    <a:pt x="180" y="282"/>
                  </a:cubicBezTo>
                  <a:cubicBezTo>
                    <a:pt x="180" y="285"/>
                    <a:pt x="177" y="288"/>
                    <a:pt x="174" y="288"/>
                  </a:cubicBezTo>
                  <a:close/>
                  <a:moveTo>
                    <a:pt x="60" y="276"/>
                  </a:moveTo>
                  <a:cubicBezTo>
                    <a:pt x="168" y="276"/>
                    <a:pt x="168" y="276"/>
                    <a:pt x="168" y="276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39"/>
                    <a:pt x="169" y="237"/>
                    <a:pt x="170" y="236"/>
                  </a:cubicBezTo>
                  <a:cubicBezTo>
                    <a:pt x="171" y="235"/>
                    <a:pt x="173" y="234"/>
                    <a:pt x="174" y="234"/>
                  </a:cubicBezTo>
                  <a:cubicBezTo>
                    <a:pt x="175" y="234"/>
                    <a:pt x="176" y="234"/>
                    <a:pt x="176" y="234"/>
                  </a:cubicBezTo>
                  <a:cubicBezTo>
                    <a:pt x="199" y="234"/>
                    <a:pt x="208" y="232"/>
                    <a:pt x="215" y="226"/>
                  </a:cubicBezTo>
                  <a:cubicBezTo>
                    <a:pt x="221" y="220"/>
                    <a:pt x="223" y="192"/>
                    <a:pt x="223" y="174"/>
                  </a:cubicBezTo>
                  <a:cubicBezTo>
                    <a:pt x="223" y="172"/>
                    <a:pt x="223" y="171"/>
                    <a:pt x="224" y="170"/>
                  </a:cubicBezTo>
                  <a:cubicBezTo>
                    <a:pt x="226" y="168"/>
                    <a:pt x="227" y="168"/>
                    <a:pt x="229" y="168"/>
                  </a:cubicBezTo>
                  <a:cubicBezTo>
                    <a:pt x="229" y="168"/>
                    <a:pt x="239" y="168"/>
                    <a:pt x="246" y="168"/>
                  </a:cubicBezTo>
                  <a:cubicBezTo>
                    <a:pt x="247" y="168"/>
                    <a:pt x="248" y="167"/>
                    <a:pt x="249" y="167"/>
                  </a:cubicBezTo>
                  <a:cubicBezTo>
                    <a:pt x="249" y="167"/>
                    <a:pt x="249" y="165"/>
                    <a:pt x="249" y="165"/>
                  </a:cubicBezTo>
                  <a:cubicBezTo>
                    <a:pt x="249" y="164"/>
                    <a:pt x="249" y="163"/>
                    <a:pt x="249" y="162"/>
                  </a:cubicBezTo>
                  <a:cubicBezTo>
                    <a:pt x="249" y="152"/>
                    <a:pt x="240" y="136"/>
                    <a:pt x="233" y="124"/>
                  </a:cubicBezTo>
                  <a:cubicBezTo>
                    <a:pt x="227" y="113"/>
                    <a:pt x="223" y="106"/>
                    <a:pt x="223" y="101"/>
                  </a:cubicBezTo>
                  <a:cubicBezTo>
                    <a:pt x="223" y="45"/>
                    <a:pt x="171" y="12"/>
                    <a:pt x="120" y="12"/>
                  </a:cubicBezTo>
                  <a:cubicBezTo>
                    <a:pt x="60" y="12"/>
                    <a:pt x="12" y="60"/>
                    <a:pt x="12" y="121"/>
                  </a:cubicBezTo>
                  <a:cubicBezTo>
                    <a:pt x="12" y="161"/>
                    <a:pt x="27" y="190"/>
                    <a:pt x="57" y="208"/>
                  </a:cubicBezTo>
                  <a:cubicBezTo>
                    <a:pt x="59" y="209"/>
                    <a:pt x="60" y="211"/>
                    <a:pt x="60" y="213"/>
                  </a:cubicBezTo>
                  <a:lnTo>
                    <a:pt x="6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58"/>
            <p:cNvSpPr>
              <a:spLocks/>
            </p:cNvSpPr>
            <p:nvPr/>
          </p:nvSpPr>
          <p:spPr bwMode="auto">
            <a:xfrm>
              <a:off x="5194301" y="8656638"/>
              <a:ext cx="80963" cy="1587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59"/>
            <p:cNvSpPr>
              <a:spLocks/>
            </p:cNvSpPr>
            <p:nvPr/>
          </p:nvSpPr>
          <p:spPr bwMode="auto">
            <a:xfrm>
              <a:off x="5162551" y="8688388"/>
              <a:ext cx="112713" cy="1587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60"/>
            <p:cNvSpPr>
              <a:spLocks/>
            </p:cNvSpPr>
            <p:nvPr/>
          </p:nvSpPr>
          <p:spPr bwMode="auto">
            <a:xfrm>
              <a:off x="5162551" y="8720138"/>
              <a:ext cx="112713" cy="1587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61"/>
            <p:cNvSpPr>
              <a:spLocks/>
            </p:cNvSpPr>
            <p:nvPr/>
          </p:nvSpPr>
          <p:spPr bwMode="auto">
            <a:xfrm>
              <a:off x="5162551" y="8751888"/>
              <a:ext cx="112713" cy="1746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9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62"/>
            <p:cNvSpPr>
              <a:spLocks noEditPoints="1"/>
            </p:cNvSpPr>
            <p:nvPr/>
          </p:nvSpPr>
          <p:spPr bwMode="auto">
            <a:xfrm>
              <a:off x="5129213" y="8624888"/>
              <a:ext cx="177800" cy="176213"/>
            </a:xfrm>
            <a:custGeom>
              <a:avLst/>
              <a:gdLst>
                <a:gd name="T0" fmla="*/ 126 w 132"/>
                <a:gd name="T1" fmla="*/ 132 h 132"/>
                <a:gd name="T2" fmla="*/ 6 w 132"/>
                <a:gd name="T3" fmla="*/ 132 h 132"/>
                <a:gd name="T4" fmla="*/ 0 w 132"/>
                <a:gd name="T5" fmla="*/ 126 h 132"/>
                <a:gd name="T6" fmla="*/ 0 w 132"/>
                <a:gd name="T7" fmla="*/ 6 h 132"/>
                <a:gd name="T8" fmla="*/ 6 w 132"/>
                <a:gd name="T9" fmla="*/ 0 h 132"/>
                <a:gd name="T10" fmla="*/ 126 w 132"/>
                <a:gd name="T11" fmla="*/ 0 h 132"/>
                <a:gd name="T12" fmla="*/ 132 w 132"/>
                <a:gd name="T13" fmla="*/ 6 h 132"/>
                <a:gd name="T14" fmla="*/ 132 w 132"/>
                <a:gd name="T15" fmla="*/ 126 h 132"/>
                <a:gd name="T16" fmla="*/ 126 w 132"/>
                <a:gd name="T17" fmla="*/ 132 h 132"/>
                <a:gd name="T18" fmla="*/ 12 w 132"/>
                <a:gd name="T19" fmla="*/ 120 h 132"/>
                <a:gd name="T20" fmla="*/ 120 w 132"/>
                <a:gd name="T21" fmla="*/ 120 h 132"/>
                <a:gd name="T22" fmla="*/ 120 w 132"/>
                <a:gd name="T23" fmla="*/ 12 h 132"/>
                <a:gd name="T24" fmla="*/ 12 w 132"/>
                <a:gd name="T25" fmla="*/ 12 h 132"/>
                <a:gd name="T26" fmla="*/ 12 w 132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32">
                  <a:moveTo>
                    <a:pt x="126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3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9"/>
                    <a:pt x="129" y="132"/>
                    <a:pt x="126" y="132"/>
                  </a:cubicBezTo>
                  <a:close/>
                  <a:moveTo>
                    <a:pt x="12" y="120"/>
                  </a:moveTo>
                  <a:cubicBezTo>
                    <a:pt x="120" y="120"/>
                    <a:pt x="120" y="120"/>
                    <a:pt x="120" y="120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421575" y="4395017"/>
            <a:ext cx="385763" cy="385763"/>
            <a:chOff x="3386138" y="8412163"/>
            <a:chExt cx="385763" cy="385763"/>
          </a:xfrm>
          <a:solidFill>
            <a:schemeClr val="accent3">
              <a:lumMod val="50000"/>
            </a:schemeClr>
          </a:solidFill>
        </p:grpSpPr>
        <p:sp>
          <p:nvSpPr>
            <p:cNvPr id="97" name="Freeform 66"/>
            <p:cNvSpPr>
              <a:spLocks/>
            </p:cNvSpPr>
            <p:nvPr/>
          </p:nvSpPr>
          <p:spPr bwMode="auto">
            <a:xfrm>
              <a:off x="3386138" y="8412163"/>
              <a:ext cx="385763" cy="385763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4 h 288"/>
                <a:gd name="T4" fmla="*/ 144 w 288"/>
                <a:gd name="T5" fmla="*/ 0 h 288"/>
                <a:gd name="T6" fmla="*/ 288 w 288"/>
                <a:gd name="T7" fmla="*/ 144 h 288"/>
                <a:gd name="T8" fmla="*/ 282 w 288"/>
                <a:gd name="T9" fmla="*/ 150 h 288"/>
                <a:gd name="T10" fmla="*/ 276 w 288"/>
                <a:gd name="T11" fmla="*/ 144 h 288"/>
                <a:gd name="T12" fmla="*/ 144 w 288"/>
                <a:gd name="T13" fmla="*/ 12 h 288"/>
                <a:gd name="T14" fmla="*/ 12 w 288"/>
                <a:gd name="T15" fmla="*/ 144 h 288"/>
                <a:gd name="T16" fmla="*/ 144 w 288"/>
                <a:gd name="T17" fmla="*/ 276 h 288"/>
                <a:gd name="T18" fmla="*/ 190 w 288"/>
                <a:gd name="T19" fmla="*/ 268 h 288"/>
                <a:gd name="T20" fmla="*/ 198 w 288"/>
                <a:gd name="T21" fmla="*/ 272 h 288"/>
                <a:gd name="T22" fmla="*/ 194 w 288"/>
                <a:gd name="T23" fmla="*/ 280 h 288"/>
                <a:gd name="T24" fmla="*/ 144 w 288"/>
                <a:gd name="T2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5" y="288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148"/>
                    <a:pt x="286" y="150"/>
                    <a:pt x="282" y="150"/>
                  </a:cubicBezTo>
                  <a:cubicBezTo>
                    <a:pt x="279" y="150"/>
                    <a:pt x="276" y="148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2" y="12"/>
                    <a:pt x="12" y="71"/>
                    <a:pt x="12" y="144"/>
                  </a:cubicBezTo>
                  <a:cubicBezTo>
                    <a:pt x="12" y="217"/>
                    <a:pt x="72" y="276"/>
                    <a:pt x="144" y="276"/>
                  </a:cubicBezTo>
                  <a:cubicBezTo>
                    <a:pt x="160" y="276"/>
                    <a:pt x="175" y="274"/>
                    <a:pt x="190" y="268"/>
                  </a:cubicBezTo>
                  <a:cubicBezTo>
                    <a:pt x="193" y="267"/>
                    <a:pt x="196" y="269"/>
                    <a:pt x="198" y="272"/>
                  </a:cubicBezTo>
                  <a:cubicBezTo>
                    <a:pt x="199" y="275"/>
                    <a:pt x="197" y="278"/>
                    <a:pt x="194" y="280"/>
                  </a:cubicBezTo>
                  <a:cubicBezTo>
                    <a:pt x="178" y="285"/>
                    <a:pt x="161" y="288"/>
                    <a:pt x="144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67"/>
            <p:cNvSpPr>
              <a:spLocks noEditPoints="1"/>
            </p:cNvSpPr>
            <p:nvPr/>
          </p:nvSpPr>
          <p:spPr bwMode="auto">
            <a:xfrm>
              <a:off x="3627438" y="8605838"/>
              <a:ext cx="144463" cy="192088"/>
            </a:xfrm>
            <a:custGeom>
              <a:avLst/>
              <a:gdLst>
                <a:gd name="T0" fmla="*/ 54 w 108"/>
                <a:gd name="T1" fmla="*/ 144 h 144"/>
                <a:gd name="T2" fmla="*/ 50 w 108"/>
                <a:gd name="T3" fmla="*/ 142 h 144"/>
                <a:gd name="T4" fmla="*/ 0 w 108"/>
                <a:gd name="T5" fmla="*/ 54 h 144"/>
                <a:gd name="T6" fmla="*/ 54 w 108"/>
                <a:gd name="T7" fmla="*/ 0 h 144"/>
                <a:gd name="T8" fmla="*/ 108 w 108"/>
                <a:gd name="T9" fmla="*/ 54 h 144"/>
                <a:gd name="T10" fmla="*/ 59 w 108"/>
                <a:gd name="T11" fmla="*/ 142 h 144"/>
                <a:gd name="T12" fmla="*/ 54 w 108"/>
                <a:gd name="T13" fmla="*/ 144 h 144"/>
                <a:gd name="T14" fmla="*/ 54 w 108"/>
                <a:gd name="T15" fmla="*/ 12 h 144"/>
                <a:gd name="T16" fmla="*/ 12 w 108"/>
                <a:gd name="T17" fmla="*/ 54 h 144"/>
                <a:gd name="T18" fmla="*/ 54 w 108"/>
                <a:gd name="T19" fmla="*/ 129 h 144"/>
                <a:gd name="T20" fmla="*/ 96 w 108"/>
                <a:gd name="T21" fmla="*/ 54 h 144"/>
                <a:gd name="T22" fmla="*/ 54 w 108"/>
                <a:gd name="T23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44">
                  <a:moveTo>
                    <a:pt x="54" y="144"/>
                  </a:moveTo>
                  <a:cubicBezTo>
                    <a:pt x="53" y="144"/>
                    <a:pt x="51" y="143"/>
                    <a:pt x="50" y="142"/>
                  </a:cubicBezTo>
                  <a:cubicBezTo>
                    <a:pt x="45" y="136"/>
                    <a:pt x="0" y="82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2"/>
                    <a:pt x="64" y="136"/>
                    <a:pt x="59" y="142"/>
                  </a:cubicBezTo>
                  <a:cubicBezTo>
                    <a:pt x="58" y="143"/>
                    <a:pt x="56" y="144"/>
                    <a:pt x="54" y="144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2"/>
                    <a:pt x="40" y="110"/>
                    <a:pt x="54" y="129"/>
                  </a:cubicBezTo>
                  <a:cubicBezTo>
                    <a:pt x="69" y="110"/>
                    <a:pt x="96" y="72"/>
                    <a:pt x="96" y="54"/>
                  </a:cubicBezTo>
                  <a:cubicBezTo>
                    <a:pt x="96" y="31"/>
                    <a:pt x="7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68"/>
            <p:cNvSpPr>
              <a:spLocks noEditPoints="1"/>
            </p:cNvSpPr>
            <p:nvPr/>
          </p:nvSpPr>
          <p:spPr bwMode="auto">
            <a:xfrm>
              <a:off x="3667126" y="8645525"/>
              <a:ext cx="65088" cy="6350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8"/>
                    <a:pt x="12" y="24"/>
                  </a:cubicBezTo>
                  <a:cubicBezTo>
                    <a:pt x="12" y="31"/>
                    <a:pt x="18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69"/>
            <p:cNvSpPr>
              <a:spLocks/>
            </p:cNvSpPr>
            <p:nvPr/>
          </p:nvSpPr>
          <p:spPr bwMode="auto">
            <a:xfrm>
              <a:off x="3449638" y="8418513"/>
              <a:ext cx="193675" cy="282575"/>
            </a:xfrm>
            <a:custGeom>
              <a:avLst/>
              <a:gdLst>
                <a:gd name="T0" fmla="*/ 66 w 144"/>
                <a:gd name="T1" fmla="*/ 211 h 211"/>
                <a:gd name="T2" fmla="*/ 60 w 144"/>
                <a:gd name="T3" fmla="*/ 205 h 211"/>
                <a:gd name="T4" fmla="*/ 60 w 144"/>
                <a:gd name="T5" fmla="*/ 178 h 211"/>
                <a:gd name="T6" fmla="*/ 3 w 144"/>
                <a:gd name="T7" fmla="*/ 132 h 211"/>
                <a:gd name="T8" fmla="*/ 1 w 144"/>
                <a:gd name="T9" fmla="*/ 124 h 211"/>
                <a:gd name="T10" fmla="*/ 28 w 144"/>
                <a:gd name="T11" fmla="*/ 82 h 211"/>
                <a:gd name="T12" fmla="*/ 33 w 144"/>
                <a:gd name="T13" fmla="*/ 79 h 211"/>
                <a:gd name="T14" fmla="*/ 96 w 144"/>
                <a:gd name="T15" fmla="*/ 79 h 211"/>
                <a:gd name="T16" fmla="*/ 96 w 144"/>
                <a:gd name="T17" fmla="*/ 52 h 211"/>
                <a:gd name="T18" fmla="*/ 81 w 144"/>
                <a:gd name="T19" fmla="*/ 42 h 211"/>
                <a:gd name="T20" fmla="*/ 78 w 144"/>
                <a:gd name="T21" fmla="*/ 37 h 211"/>
                <a:gd name="T22" fmla="*/ 81 w 144"/>
                <a:gd name="T23" fmla="*/ 32 h 211"/>
                <a:gd name="T24" fmla="*/ 134 w 144"/>
                <a:gd name="T25" fmla="*/ 2 h 211"/>
                <a:gd name="T26" fmla="*/ 142 w 144"/>
                <a:gd name="T27" fmla="*/ 4 h 211"/>
                <a:gd name="T28" fmla="*/ 140 w 144"/>
                <a:gd name="T29" fmla="*/ 12 h 211"/>
                <a:gd name="T30" fmla="*/ 96 w 144"/>
                <a:gd name="T31" fmla="*/ 38 h 211"/>
                <a:gd name="T32" fmla="*/ 106 w 144"/>
                <a:gd name="T33" fmla="*/ 44 h 211"/>
                <a:gd name="T34" fmla="*/ 108 w 144"/>
                <a:gd name="T35" fmla="*/ 49 h 211"/>
                <a:gd name="T36" fmla="*/ 108 w 144"/>
                <a:gd name="T37" fmla="*/ 85 h 211"/>
                <a:gd name="T38" fmla="*/ 102 w 144"/>
                <a:gd name="T39" fmla="*/ 91 h 211"/>
                <a:gd name="T40" fmla="*/ 37 w 144"/>
                <a:gd name="T41" fmla="*/ 91 h 211"/>
                <a:gd name="T42" fmla="*/ 14 w 144"/>
                <a:gd name="T43" fmla="*/ 126 h 211"/>
                <a:gd name="T44" fmla="*/ 70 w 144"/>
                <a:gd name="T45" fmla="*/ 171 h 211"/>
                <a:gd name="T46" fmla="*/ 72 w 144"/>
                <a:gd name="T47" fmla="*/ 175 h 211"/>
                <a:gd name="T48" fmla="*/ 72 w 144"/>
                <a:gd name="T49" fmla="*/ 205 h 211"/>
                <a:gd name="T50" fmla="*/ 66 w 144"/>
                <a:gd name="T5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211">
                  <a:moveTo>
                    <a:pt x="66" y="211"/>
                  </a:moveTo>
                  <a:cubicBezTo>
                    <a:pt x="63" y="211"/>
                    <a:pt x="60" y="209"/>
                    <a:pt x="60" y="205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0" y="130"/>
                    <a:pt x="0" y="127"/>
                    <a:pt x="1" y="124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1" y="79"/>
                    <a:pt x="33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1"/>
                    <a:pt x="78" y="39"/>
                    <a:pt x="78" y="37"/>
                  </a:cubicBezTo>
                  <a:cubicBezTo>
                    <a:pt x="79" y="35"/>
                    <a:pt x="80" y="33"/>
                    <a:pt x="81" y="3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0" y="1"/>
                    <a:pt x="142" y="4"/>
                  </a:cubicBezTo>
                  <a:cubicBezTo>
                    <a:pt x="144" y="7"/>
                    <a:pt x="143" y="11"/>
                    <a:pt x="140" y="12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7" y="45"/>
                    <a:pt x="108" y="47"/>
                    <a:pt x="108" y="49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9"/>
                    <a:pt x="106" y="91"/>
                    <a:pt x="10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2" y="172"/>
                    <a:pt x="72" y="173"/>
                    <a:pt x="72" y="175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72" y="209"/>
                    <a:pt x="70" y="211"/>
                    <a:pt x="66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70"/>
            <p:cNvSpPr>
              <a:spLocks/>
            </p:cNvSpPr>
            <p:nvPr/>
          </p:nvSpPr>
          <p:spPr bwMode="auto">
            <a:xfrm>
              <a:off x="3622676" y="8470900"/>
              <a:ext cx="103188" cy="98425"/>
            </a:xfrm>
            <a:custGeom>
              <a:avLst/>
              <a:gdLst>
                <a:gd name="T0" fmla="*/ 6 w 76"/>
                <a:gd name="T1" fmla="*/ 73 h 73"/>
                <a:gd name="T2" fmla="*/ 2 w 76"/>
                <a:gd name="T3" fmla="*/ 71 h 73"/>
                <a:gd name="T4" fmla="*/ 2 w 76"/>
                <a:gd name="T5" fmla="*/ 63 h 73"/>
                <a:gd name="T6" fmla="*/ 23 w 76"/>
                <a:gd name="T7" fmla="*/ 42 h 73"/>
                <a:gd name="T8" fmla="*/ 27 w 76"/>
                <a:gd name="T9" fmla="*/ 40 h 73"/>
                <a:gd name="T10" fmla="*/ 45 w 76"/>
                <a:gd name="T11" fmla="*/ 40 h 73"/>
                <a:gd name="T12" fmla="*/ 64 w 76"/>
                <a:gd name="T13" fmla="*/ 4 h 73"/>
                <a:gd name="T14" fmla="*/ 72 w 76"/>
                <a:gd name="T15" fmla="*/ 2 h 73"/>
                <a:gd name="T16" fmla="*/ 75 w 76"/>
                <a:gd name="T17" fmla="*/ 10 h 73"/>
                <a:gd name="T18" fmla="*/ 54 w 76"/>
                <a:gd name="T19" fmla="*/ 49 h 73"/>
                <a:gd name="T20" fmla="*/ 48 w 76"/>
                <a:gd name="T21" fmla="*/ 52 h 73"/>
                <a:gd name="T22" fmla="*/ 30 w 76"/>
                <a:gd name="T23" fmla="*/ 52 h 73"/>
                <a:gd name="T24" fmla="*/ 11 w 76"/>
                <a:gd name="T25" fmla="*/ 71 h 73"/>
                <a:gd name="T26" fmla="*/ 6 w 76"/>
                <a:gd name="T2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3">
                  <a:moveTo>
                    <a:pt x="6" y="73"/>
                  </a:moveTo>
                  <a:cubicBezTo>
                    <a:pt x="5" y="73"/>
                    <a:pt x="3" y="73"/>
                    <a:pt x="2" y="71"/>
                  </a:cubicBezTo>
                  <a:cubicBezTo>
                    <a:pt x="0" y="69"/>
                    <a:pt x="0" y="65"/>
                    <a:pt x="2" y="6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6" y="40"/>
                    <a:pt x="27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6" y="2"/>
                    <a:pt x="69" y="0"/>
                    <a:pt x="72" y="2"/>
                  </a:cubicBezTo>
                  <a:cubicBezTo>
                    <a:pt x="75" y="4"/>
                    <a:pt x="76" y="7"/>
                    <a:pt x="75" y="1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51"/>
                    <a:pt x="51" y="52"/>
                    <a:pt x="48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3"/>
                    <a:pt x="8" y="73"/>
                    <a:pt x="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937031" y="3404328"/>
            <a:ext cx="396875" cy="388938"/>
            <a:chOff x="2873376" y="7775575"/>
            <a:chExt cx="396875" cy="388938"/>
          </a:xfrm>
        </p:grpSpPr>
        <p:sp>
          <p:nvSpPr>
            <p:cNvPr id="112" name="Freeform 74"/>
            <p:cNvSpPr>
              <a:spLocks noEditPoints="1"/>
            </p:cNvSpPr>
            <p:nvPr/>
          </p:nvSpPr>
          <p:spPr bwMode="auto">
            <a:xfrm>
              <a:off x="2886076" y="7994650"/>
              <a:ext cx="165100" cy="163513"/>
            </a:xfrm>
            <a:custGeom>
              <a:avLst/>
              <a:gdLst>
                <a:gd name="T0" fmla="*/ 26 w 123"/>
                <a:gd name="T1" fmla="*/ 122 h 122"/>
                <a:gd name="T2" fmla="*/ 26 w 123"/>
                <a:gd name="T3" fmla="*/ 122 h 122"/>
                <a:gd name="T4" fmla="*/ 9 w 123"/>
                <a:gd name="T5" fmla="*/ 115 h 122"/>
                <a:gd name="T6" fmla="*/ 9 w 123"/>
                <a:gd name="T7" fmla="*/ 81 h 122"/>
                <a:gd name="T8" fmla="*/ 88 w 123"/>
                <a:gd name="T9" fmla="*/ 3 h 122"/>
                <a:gd name="T10" fmla="*/ 96 w 123"/>
                <a:gd name="T11" fmla="*/ 3 h 122"/>
                <a:gd name="T12" fmla="*/ 122 w 123"/>
                <a:gd name="T13" fmla="*/ 28 h 122"/>
                <a:gd name="T14" fmla="*/ 123 w 123"/>
                <a:gd name="T15" fmla="*/ 32 h 122"/>
                <a:gd name="T16" fmla="*/ 122 w 123"/>
                <a:gd name="T17" fmla="*/ 37 h 122"/>
                <a:gd name="T18" fmla="*/ 43 w 123"/>
                <a:gd name="T19" fmla="*/ 115 h 122"/>
                <a:gd name="T20" fmla="*/ 43 w 123"/>
                <a:gd name="T21" fmla="*/ 115 h 122"/>
                <a:gd name="T22" fmla="*/ 26 w 123"/>
                <a:gd name="T23" fmla="*/ 122 h 122"/>
                <a:gd name="T24" fmla="*/ 92 w 123"/>
                <a:gd name="T25" fmla="*/ 15 h 122"/>
                <a:gd name="T26" fmla="*/ 17 w 123"/>
                <a:gd name="T27" fmla="*/ 90 h 122"/>
                <a:gd name="T28" fmla="*/ 17 w 123"/>
                <a:gd name="T29" fmla="*/ 107 h 122"/>
                <a:gd name="T30" fmla="*/ 26 w 123"/>
                <a:gd name="T31" fmla="*/ 110 h 122"/>
                <a:gd name="T32" fmla="*/ 34 w 123"/>
                <a:gd name="T33" fmla="*/ 107 h 122"/>
                <a:gd name="T34" fmla="*/ 109 w 123"/>
                <a:gd name="T35" fmla="*/ 32 h 122"/>
                <a:gd name="T36" fmla="*/ 92 w 123"/>
                <a:gd name="T37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22">
                  <a:moveTo>
                    <a:pt x="26" y="122"/>
                  </a:moveTo>
                  <a:cubicBezTo>
                    <a:pt x="26" y="122"/>
                    <a:pt x="26" y="122"/>
                    <a:pt x="26" y="122"/>
                  </a:cubicBezTo>
                  <a:cubicBezTo>
                    <a:pt x="19" y="122"/>
                    <a:pt x="13" y="120"/>
                    <a:pt x="9" y="115"/>
                  </a:cubicBezTo>
                  <a:cubicBezTo>
                    <a:pt x="0" y="106"/>
                    <a:pt x="0" y="91"/>
                    <a:pt x="9" y="81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0"/>
                    <a:pt x="94" y="0"/>
                    <a:pt x="96" y="3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9"/>
                    <a:pt x="123" y="31"/>
                    <a:pt x="123" y="32"/>
                  </a:cubicBezTo>
                  <a:cubicBezTo>
                    <a:pt x="123" y="34"/>
                    <a:pt x="123" y="35"/>
                    <a:pt x="122" y="37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38" y="120"/>
                    <a:pt x="32" y="122"/>
                    <a:pt x="26" y="122"/>
                  </a:cubicBezTo>
                  <a:close/>
                  <a:moveTo>
                    <a:pt x="92" y="15"/>
                  </a:moveTo>
                  <a:cubicBezTo>
                    <a:pt x="17" y="90"/>
                    <a:pt x="17" y="90"/>
                    <a:pt x="17" y="90"/>
                  </a:cubicBezTo>
                  <a:cubicBezTo>
                    <a:pt x="13" y="95"/>
                    <a:pt x="13" y="102"/>
                    <a:pt x="17" y="107"/>
                  </a:cubicBezTo>
                  <a:cubicBezTo>
                    <a:pt x="20" y="109"/>
                    <a:pt x="23" y="111"/>
                    <a:pt x="26" y="110"/>
                  </a:cubicBezTo>
                  <a:cubicBezTo>
                    <a:pt x="29" y="110"/>
                    <a:pt x="32" y="109"/>
                    <a:pt x="34" y="107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92" y="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75"/>
            <p:cNvSpPr>
              <a:spLocks/>
            </p:cNvSpPr>
            <p:nvPr/>
          </p:nvSpPr>
          <p:spPr bwMode="auto">
            <a:xfrm>
              <a:off x="2982913" y="7978775"/>
              <a:ext cx="85725" cy="84138"/>
            </a:xfrm>
            <a:custGeom>
              <a:avLst/>
              <a:gdLst>
                <a:gd name="T0" fmla="*/ 57 w 64"/>
                <a:gd name="T1" fmla="*/ 63 h 63"/>
                <a:gd name="T2" fmla="*/ 53 w 64"/>
                <a:gd name="T3" fmla="*/ 61 h 63"/>
                <a:gd name="T4" fmla="*/ 2 w 64"/>
                <a:gd name="T5" fmla="*/ 10 h 63"/>
                <a:gd name="T6" fmla="*/ 2 w 64"/>
                <a:gd name="T7" fmla="*/ 2 h 63"/>
                <a:gd name="T8" fmla="*/ 11 w 64"/>
                <a:gd name="T9" fmla="*/ 2 h 63"/>
                <a:gd name="T10" fmla="*/ 61 w 64"/>
                <a:gd name="T11" fmla="*/ 53 h 63"/>
                <a:gd name="T12" fmla="*/ 61 w 64"/>
                <a:gd name="T13" fmla="*/ 61 h 63"/>
                <a:gd name="T14" fmla="*/ 57 w 64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3">
                  <a:moveTo>
                    <a:pt x="57" y="63"/>
                  </a:moveTo>
                  <a:cubicBezTo>
                    <a:pt x="56" y="63"/>
                    <a:pt x="54" y="62"/>
                    <a:pt x="53" y="6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4" y="55"/>
                    <a:pt x="64" y="59"/>
                    <a:pt x="61" y="61"/>
                  </a:cubicBezTo>
                  <a:cubicBezTo>
                    <a:pt x="60" y="62"/>
                    <a:pt x="59" y="63"/>
                    <a:pt x="57" y="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6"/>
            <p:cNvSpPr>
              <a:spLocks/>
            </p:cNvSpPr>
            <p:nvPr/>
          </p:nvSpPr>
          <p:spPr bwMode="auto">
            <a:xfrm>
              <a:off x="3019426" y="7843838"/>
              <a:ext cx="184150" cy="182563"/>
            </a:xfrm>
            <a:custGeom>
              <a:avLst/>
              <a:gdLst>
                <a:gd name="T0" fmla="*/ 8 w 116"/>
                <a:gd name="T1" fmla="*/ 115 h 115"/>
                <a:gd name="T2" fmla="*/ 0 w 116"/>
                <a:gd name="T3" fmla="*/ 108 h 115"/>
                <a:gd name="T4" fmla="*/ 109 w 116"/>
                <a:gd name="T5" fmla="*/ 0 h 115"/>
                <a:gd name="T6" fmla="*/ 116 w 116"/>
                <a:gd name="T7" fmla="*/ 7 h 115"/>
                <a:gd name="T8" fmla="*/ 8 w 116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8" y="115"/>
                  </a:moveTo>
                  <a:lnTo>
                    <a:pt x="0" y="108"/>
                  </a:lnTo>
                  <a:lnTo>
                    <a:pt x="109" y="0"/>
                  </a:lnTo>
                  <a:lnTo>
                    <a:pt x="116" y="7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7"/>
            <p:cNvSpPr>
              <a:spLocks noEditPoints="1"/>
            </p:cNvSpPr>
            <p:nvPr/>
          </p:nvSpPr>
          <p:spPr bwMode="auto">
            <a:xfrm>
              <a:off x="3168651" y="7780338"/>
              <a:ext cx="98425" cy="96838"/>
            </a:xfrm>
            <a:custGeom>
              <a:avLst/>
              <a:gdLst>
                <a:gd name="T0" fmla="*/ 36 w 73"/>
                <a:gd name="T1" fmla="*/ 72 h 72"/>
                <a:gd name="T2" fmla="*/ 32 w 73"/>
                <a:gd name="T3" fmla="*/ 70 h 72"/>
                <a:gd name="T4" fmla="*/ 2 w 73"/>
                <a:gd name="T5" fmla="*/ 40 h 72"/>
                <a:gd name="T6" fmla="*/ 0 w 73"/>
                <a:gd name="T7" fmla="*/ 35 h 72"/>
                <a:gd name="T8" fmla="*/ 3 w 73"/>
                <a:gd name="T9" fmla="*/ 31 h 72"/>
                <a:gd name="T10" fmla="*/ 45 w 73"/>
                <a:gd name="T11" fmla="*/ 2 h 72"/>
                <a:gd name="T12" fmla="*/ 53 w 73"/>
                <a:gd name="T13" fmla="*/ 2 h 72"/>
                <a:gd name="T14" fmla="*/ 71 w 73"/>
                <a:gd name="T15" fmla="*/ 20 h 72"/>
                <a:gd name="T16" fmla="*/ 72 w 73"/>
                <a:gd name="T17" fmla="*/ 28 h 72"/>
                <a:gd name="T18" fmla="*/ 41 w 73"/>
                <a:gd name="T19" fmla="*/ 69 h 72"/>
                <a:gd name="T20" fmla="*/ 36 w 73"/>
                <a:gd name="T21" fmla="*/ 72 h 72"/>
                <a:gd name="T22" fmla="*/ 36 w 73"/>
                <a:gd name="T23" fmla="*/ 72 h 72"/>
                <a:gd name="T24" fmla="*/ 16 w 73"/>
                <a:gd name="T25" fmla="*/ 37 h 72"/>
                <a:gd name="T26" fmla="*/ 35 w 73"/>
                <a:gd name="T27" fmla="*/ 57 h 72"/>
                <a:gd name="T28" fmla="*/ 59 w 73"/>
                <a:gd name="T29" fmla="*/ 25 h 72"/>
                <a:gd name="T30" fmla="*/ 48 w 73"/>
                <a:gd name="T31" fmla="*/ 14 h 72"/>
                <a:gd name="T32" fmla="*/ 16 w 73"/>
                <a:gd name="T3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2">
                  <a:moveTo>
                    <a:pt x="36" y="72"/>
                  </a:moveTo>
                  <a:cubicBezTo>
                    <a:pt x="34" y="72"/>
                    <a:pt x="33" y="71"/>
                    <a:pt x="32" y="7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0" y="37"/>
                    <a:pt x="0" y="35"/>
                  </a:cubicBezTo>
                  <a:cubicBezTo>
                    <a:pt x="1" y="34"/>
                    <a:pt x="1" y="32"/>
                    <a:pt x="3" y="3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2"/>
                    <a:pt x="73" y="26"/>
                    <a:pt x="72" y="2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71"/>
                    <a:pt x="38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lose/>
                  <a:moveTo>
                    <a:pt x="16" y="3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8" y="14"/>
                    <a:pt x="48" y="14"/>
                    <a:pt x="48" y="14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8"/>
            <p:cNvSpPr>
              <a:spLocks/>
            </p:cNvSpPr>
            <p:nvPr/>
          </p:nvSpPr>
          <p:spPr bwMode="auto">
            <a:xfrm>
              <a:off x="2873376" y="7775575"/>
              <a:ext cx="204788" cy="203200"/>
            </a:xfrm>
            <a:custGeom>
              <a:avLst/>
              <a:gdLst>
                <a:gd name="T0" fmla="*/ 118 w 152"/>
                <a:gd name="T1" fmla="*/ 152 h 152"/>
                <a:gd name="T2" fmla="*/ 76 w 152"/>
                <a:gd name="T3" fmla="*/ 110 h 152"/>
                <a:gd name="T4" fmla="*/ 20 w 152"/>
                <a:gd name="T5" fmla="*/ 97 h 152"/>
                <a:gd name="T6" fmla="*/ 9 w 152"/>
                <a:gd name="T7" fmla="*/ 38 h 152"/>
                <a:gd name="T8" fmla="*/ 13 w 152"/>
                <a:gd name="T9" fmla="*/ 35 h 152"/>
                <a:gd name="T10" fmla="*/ 18 w 152"/>
                <a:gd name="T11" fmla="*/ 36 h 152"/>
                <a:gd name="T12" fmla="*/ 41 w 152"/>
                <a:gd name="T13" fmla="*/ 58 h 152"/>
                <a:gd name="T14" fmla="*/ 57 w 152"/>
                <a:gd name="T15" fmla="*/ 58 h 152"/>
                <a:gd name="T16" fmla="*/ 57 w 152"/>
                <a:gd name="T17" fmla="*/ 42 h 152"/>
                <a:gd name="T18" fmla="*/ 36 w 152"/>
                <a:gd name="T19" fmla="*/ 18 h 152"/>
                <a:gd name="T20" fmla="*/ 35 w 152"/>
                <a:gd name="T21" fmla="*/ 13 h 152"/>
                <a:gd name="T22" fmla="*/ 38 w 152"/>
                <a:gd name="T23" fmla="*/ 9 h 152"/>
                <a:gd name="T24" fmla="*/ 97 w 152"/>
                <a:gd name="T25" fmla="*/ 20 h 152"/>
                <a:gd name="T26" fmla="*/ 110 w 152"/>
                <a:gd name="T27" fmla="*/ 76 h 152"/>
                <a:gd name="T28" fmla="*/ 152 w 152"/>
                <a:gd name="T29" fmla="*/ 118 h 152"/>
                <a:gd name="T30" fmla="*/ 143 w 152"/>
                <a:gd name="T31" fmla="*/ 126 h 152"/>
                <a:gd name="T32" fmla="*/ 98 w 152"/>
                <a:gd name="T33" fmla="*/ 82 h 152"/>
                <a:gd name="T34" fmla="*/ 97 w 152"/>
                <a:gd name="T35" fmla="*/ 75 h 152"/>
                <a:gd name="T36" fmla="*/ 88 w 152"/>
                <a:gd name="T37" fmla="*/ 29 h 152"/>
                <a:gd name="T38" fmla="*/ 51 w 152"/>
                <a:gd name="T39" fmla="*/ 17 h 152"/>
                <a:gd name="T40" fmla="*/ 67 w 152"/>
                <a:gd name="T41" fmla="*/ 36 h 152"/>
                <a:gd name="T42" fmla="*/ 69 w 152"/>
                <a:gd name="T43" fmla="*/ 40 h 152"/>
                <a:gd name="T44" fmla="*/ 69 w 152"/>
                <a:gd name="T45" fmla="*/ 64 h 152"/>
                <a:gd name="T46" fmla="*/ 63 w 152"/>
                <a:gd name="T47" fmla="*/ 70 h 152"/>
                <a:gd name="T48" fmla="*/ 39 w 152"/>
                <a:gd name="T49" fmla="*/ 70 h 152"/>
                <a:gd name="T50" fmla="*/ 35 w 152"/>
                <a:gd name="T51" fmla="*/ 68 h 152"/>
                <a:gd name="T52" fmla="*/ 17 w 152"/>
                <a:gd name="T53" fmla="*/ 52 h 152"/>
                <a:gd name="T54" fmla="*/ 29 w 152"/>
                <a:gd name="T55" fmla="*/ 89 h 152"/>
                <a:gd name="T56" fmla="*/ 75 w 152"/>
                <a:gd name="T57" fmla="*/ 97 h 152"/>
                <a:gd name="T58" fmla="*/ 81 w 152"/>
                <a:gd name="T59" fmla="*/ 99 h 152"/>
                <a:gd name="T60" fmla="*/ 126 w 152"/>
                <a:gd name="T61" fmla="*/ 144 h 152"/>
                <a:gd name="T62" fmla="*/ 118 w 152"/>
                <a:gd name="T6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" h="152">
                  <a:moveTo>
                    <a:pt x="118" y="152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56" y="117"/>
                    <a:pt x="35" y="112"/>
                    <a:pt x="20" y="97"/>
                  </a:cubicBezTo>
                  <a:cubicBezTo>
                    <a:pt x="5" y="82"/>
                    <a:pt x="0" y="59"/>
                    <a:pt x="9" y="38"/>
                  </a:cubicBezTo>
                  <a:cubicBezTo>
                    <a:pt x="9" y="37"/>
                    <a:pt x="11" y="35"/>
                    <a:pt x="13" y="35"/>
                  </a:cubicBezTo>
                  <a:cubicBezTo>
                    <a:pt x="15" y="34"/>
                    <a:pt x="17" y="35"/>
                    <a:pt x="18" y="36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7"/>
                    <a:pt x="34" y="15"/>
                    <a:pt x="35" y="13"/>
                  </a:cubicBezTo>
                  <a:cubicBezTo>
                    <a:pt x="35" y="11"/>
                    <a:pt x="36" y="10"/>
                    <a:pt x="38" y="9"/>
                  </a:cubicBezTo>
                  <a:cubicBezTo>
                    <a:pt x="59" y="0"/>
                    <a:pt x="81" y="5"/>
                    <a:pt x="97" y="20"/>
                  </a:cubicBezTo>
                  <a:cubicBezTo>
                    <a:pt x="111" y="35"/>
                    <a:pt x="116" y="56"/>
                    <a:pt x="110" y="76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7" y="80"/>
                    <a:pt x="96" y="77"/>
                    <a:pt x="97" y="75"/>
                  </a:cubicBezTo>
                  <a:cubicBezTo>
                    <a:pt x="104" y="59"/>
                    <a:pt x="100" y="41"/>
                    <a:pt x="88" y="29"/>
                  </a:cubicBezTo>
                  <a:cubicBezTo>
                    <a:pt x="78" y="19"/>
                    <a:pt x="64" y="15"/>
                    <a:pt x="51" y="17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7"/>
                    <a:pt x="69" y="38"/>
                    <a:pt x="69" y="40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7"/>
                    <a:pt x="66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7" y="70"/>
                    <a:pt x="36" y="69"/>
                    <a:pt x="35" y="68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65"/>
                    <a:pt x="19" y="79"/>
                    <a:pt x="29" y="89"/>
                  </a:cubicBezTo>
                  <a:cubicBezTo>
                    <a:pt x="41" y="101"/>
                    <a:pt x="59" y="104"/>
                    <a:pt x="75" y="97"/>
                  </a:cubicBezTo>
                  <a:cubicBezTo>
                    <a:pt x="77" y="96"/>
                    <a:pt x="80" y="97"/>
                    <a:pt x="81" y="99"/>
                  </a:cubicBezTo>
                  <a:cubicBezTo>
                    <a:pt x="126" y="144"/>
                    <a:pt x="126" y="144"/>
                    <a:pt x="126" y="144"/>
                  </a:cubicBezTo>
                  <a:lnTo>
                    <a:pt x="118" y="1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9"/>
            <p:cNvSpPr>
              <a:spLocks/>
            </p:cNvSpPr>
            <p:nvPr/>
          </p:nvSpPr>
          <p:spPr bwMode="auto">
            <a:xfrm>
              <a:off x="3065463" y="7966075"/>
              <a:ext cx="204788" cy="198438"/>
            </a:xfrm>
            <a:custGeom>
              <a:avLst/>
              <a:gdLst>
                <a:gd name="T0" fmla="*/ 94 w 152"/>
                <a:gd name="T1" fmla="*/ 148 h 148"/>
                <a:gd name="T2" fmla="*/ 55 w 152"/>
                <a:gd name="T3" fmla="*/ 132 h 148"/>
                <a:gd name="T4" fmla="*/ 43 w 152"/>
                <a:gd name="T5" fmla="*/ 77 h 148"/>
                <a:gd name="T6" fmla="*/ 0 w 152"/>
                <a:gd name="T7" fmla="*/ 34 h 148"/>
                <a:gd name="T8" fmla="*/ 9 w 152"/>
                <a:gd name="T9" fmla="*/ 26 h 148"/>
                <a:gd name="T10" fmla="*/ 54 w 152"/>
                <a:gd name="T11" fmla="*/ 71 h 148"/>
                <a:gd name="T12" fmla="*/ 55 w 152"/>
                <a:gd name="T13" fmla="*/ 77 h 148"/>
                <a:gd name="T14" fmla="*/ 64 w 152"/>
                <a:gd name="T15" fmla="*/ 124 h 148"/>
                <a:gd name="T16" fmla="*/ 101 w 152"/>
                <a:gd name="T17" fmla="*/ 135 h 148"/>
                <a:gd name="T18" fmla="*/ 84 w 152"/>
                <a:gd name="T19" fmla="*/ 117 h 148"/>
                <a:gd name="T20" fmla="*/ 82 w 152"/>
                <a:gd name="T21" fmla="*/ 113 h 148"/>
                <a:gd name="T22" fmla="*/ 82 w 152"/>
                <a:gd name="T23" fmla="*/ 89 h 148"/>
                <a:gd name="T24" fmla="*/ 88 w 152"/>
                <a:gd name="T25" fmla="*/ 83 h 148"/>
                <a:gd name="T26" fmla="*/ 112 w 152"/>
                <a:gd name="T27" fmla="*/ 83 h 148"/>
                <a:gd name="T28" fmla="*/ 116 w 152"/>
                <a:gd name="T29" fmla="*/ 84 h 148"/>
                <a:gd name="T30" fmla="*/ 135 w 152"/>
                <a:gd name="T31" fmla="*/ 102 h 148"/>
                <a:gd name="T32" fmla="*/ 123 w 152"/>
                <a:gd name="T33" fmla="*/ 64 h 148"/>
                <a:gd name="T34" fmla="*/ 77 w 152"/>
                <a:gd name="T35" fmla="*/ 55 h 148"/>
                <a:gd name="T36" fmla="*/ 71 w 152"/>
                <a:gd name="T37" fmla="*/ 54 h 148"/>
                <a:gd name="T38" fmla="*/ 26 w 152"/>
                <a:gd name="T39" fmla="*/ 9 h 148"/>
                <a:gd name="T40" fmla="*/ 34 w 152"/>
                <a:gd name="T41" fmla="*/ 0 h 148"/>
                <a:gd name="T42" fmla="*/ 76 w 152"/>
                <a:gd name="T43" fmla="*/ 43 h 148"/>
                <a:gd name="T44" fmla="*/ 132 w 152"/>
                <a:gd name="T45" fmla="*/ 56 h 148"/>
                <a:gd name="T46" fmla="*/ 143 w 152"/>
                <a:gd name="T47" fmla="*/ 115 h 148"/>
                <a:gd name="T48" fmla="*/ 139 w 152"/>
                <a:gd name="T49" fmla="*/ 118 h 148"/>
                <a:gd name="T50" fmla="*/ 134 w 152"/>
                <a:gd name="T51" fmla="*/ 117 h 148"/>
                <a:gd name="T52" fmla="*/ 110 w 152"/>
                <a:gd name="T53" fmla="*/ 95 h 148"/>
                <a:gd name="T54" fmla="*/ 94 w 152"/>
                <a:gd name="T55" fmla="*/ 95 h 148"/>
                <a:gd name="T56" fmla="*/ 94 w 152"/>
                <a:gd name="T57" fmla="*/ 110 h 148"/>
                <a:gd name="T58" fmla="*/ 117 w 152"/>
                <a:gd name="T59" fmla="*/ 134 h 148"/>
                <a:gd name="T60" fmla="*/ 118 w 152"/>
                <a:gd name="T61" fmla="*/ 139 h 148"/>
                <a:gd name="T62" fmla="*/ 115 w 152"/>
                <a:gd name="T63" fmla="*/ 144 h 148"/>
                <a:gd name="T64" fmla="*/ 94 w 152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48">
                  <a:moveTo>
                    <a:pt x="94" y="148"/>
                  </a:moveTo>
                  <a:cubicBezTo>
                    <a:pt x="80" y="148"/>
                    <a:pt x="66" y="142"/>
                    <a:pt x="55" y="132"/>
                  </a:cubicBezTo>
                  <a:cubicBezTo>
                    <a:pt x="41" y="117"/>
                    <a:pt x="36" y="96"/>
                    <a:pt x="43" y="7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5" y="73"/>
                    <a:pt x="56" y="75"/>
                    <a:pt x="55" y="77"/>
                  </a:cubicBezTo>
                  <a:cubicBezTo>
                    <a:pt x="48" y="93"/>
                    <a:pt x="52" y="111"/>
                    <a:pt x="64" y="124"/>
                  </a:cubicBezTo>
                  <a:cubicBezTo>
                    <a:pt x="74" y="133"/>
                    <a:pt x="88" y="138"/>
                    <a:pt x="101" y="135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3" y="116"/>
                    <a:pt x="82" y="114"/>
                    <a:pt x="82" y="113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5"/>
                    <a:pt x="85" y="83"/>
                    <a:pt x="88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3"/>
                    <a:pt x="116" y="84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8" y="88"/>
                    <a:pt x="133" y="74"/>
                    <a:pt x="123" y="64"/>
                  </a:cubicBezTo>
                  <a:cubicBezTo>
                    <a:pt x="111" y="52"/>
                    <a:pt x="93" y="48"/>
                    <a:pt x="77" y="55"/>
                  </a:cubicBezTo>
                  <a:cubicBezTo>
                    <a:pt x="75" y="56"/>
                    <a:pt x="72" y="56"/>
                    <a:pt x="71" y="54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96" y="36"/>
                    <a:pt x="117" y="41"/>
                    <a:pt x="132" y="56"/>
                  </a:cubicBezTo>
                  <a:cubicBezTo>
                    <a:pt x="147" y="71"/>
                    <a:pt x="152" y="94"/>
                    <a:pt x="143" y="115"/>
                  </a:cubicBezTo>
                  <a:cubicBezTo>
                    <a:pt x="143" y="117"/>
                    <a:pt x="141" y="118"/>
                    <a:pt x="139" y="118"/>
                  </a:cubicBezTo>
                  <a:cubicBezTo>
                    <a:pt x="137" y="119"/>
                    <a:pt x="135" y="118"/>
                    <a:pt x="134" y="117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8" y="135"/>
                    <a:pt x="119" y="137"/>
                    <a:pt x="118" y="139"/>
                  </a:cubicBezTo>
                  <a:cubicBezTo>
                    <a:pt x="118" y="141"/>
                    <a:pt x="117" y="143"/>
                    <a:pt x="115" y="144"/>
                  </a:cubicBezTo>
                  <a:cubicBezTo>
                    <a:pt x="108" y="146"/>
                    <a:pt x="101" y="148"/>
                    <a:pt x="94" y="14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9012" y="1217240"/>
            <a:ext cx="921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Are ServiceNow’s Largest Professional Services Partner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9712305" y="177312"/>
            <a:ext cx="2271913" cy="1752600"/>
            <a:chOff x="6787800" y="1905001"/>
            <a:chExt cx="2271913" cy="175260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7296" y="2029045"/>
              <a:ext cx="2251453" cy="409355"/>
            </a:xfrm>
            <a:prstGeom prst="rect">
              <a:avLst/>
            </a:prstGeom>
          </p:spPr>
        </p:pic>
        <p:sp>
          <p:nvSpPr>
            <p:cNvPr id="133" name="Rounded Rectangle 132"/>
            <p:cNvSpPr/>
            <p:nvPr/>
          </p:nvSpPr>
          <p:spPr>
            <a:xfrm>
              <a:off x="6787800" y="1905001"/>
              <a:ext cx="2271913" cy="1752600"/>
            </a:xfrm>
            <a:prstGeom prst="roundRect">
              <a:avLst>
                <a:gd name="adj" fmla="val 995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934200" y="2489537"/>
              <a:ext cx="2114549" cy="1015663"/>
            </a:xfrm>
            <a:prstGeom prst="rect">
              <a:avLst/>
            </a:prstGeom>
            <a:noFill/>
          </p:spPr>
          <p:txBody>
            <a:bodyPr wrap="square" lIns="0" tIns="0" rIns="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 Strategic Partner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Gold Sales Partner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Gold Services Partner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Authorized Training Partner</a:t>
              </a: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6787800" y="2438400"/>
              <a:ext cx="22719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074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81000" y="1371601"/>
            <a:ext cx="11429999" cy="609600"/>
          </a:xfrm>
        </p:spPr>
        <p:txBody>
          <a:bodyPr/>
          <a:lstStyle/>
          <a:p>
            <a:r>
              <a:rPr lang="en-US" dirty="0"/>
              <a:t>As a partner in the ecosystem for more than 10 years, we have continued to invest in growing our capabilities and partnership with ServiceNow.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Accenture’s ServiceNow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0"/>
            <a:r>
              <a:rPr lang="en-US" dirty="0"/>
              <a:t>Continuously Investing in Growth</a:t>
            </a:r>
          </a:p>
        </p:txBody>
      </p:sp>
      <p:sp>
        <p:nvSpPr>
          <p:cNvPr id="14" name="Shape 502"/>
          <p:cNvSpPr/>
          <p:nvPr/>
        </p:nvSpPr>
        <p:spPr>
          <a:xfrm>
            <a:off x="5800923" y="3664047"/>
            <a:ext cx="1910656" cy="1732782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acquires Cloud Sherpas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ServiceNow Federal Partner of the Year (3x)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K15 Partner Award - Highest Partner CSAT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named Leader by Forrester for ITSM Implementation Services</a:t>
            </a:r>
          </a:p>
        </p:txBody>
      </p:sp>
      <p:sp>
        <p:nvSpPr>
          <p:cNvPr id="15" name="Shape 504"/>
          <p:cNvSpPr/>
          <p:nvPr/>
        </p:nvSpPr>
        <p:spPr>
          <a:xfrm>
            <a:off x="3919896" y="3664216"/>
            <a:ext cx="1701543" cy="1719958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and ServiceNow sign strategic alliance agreement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achieves ServiceNow global systems integrator status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one of the first Master Services Partner</a:t>
            </a:r>
          </a:p>
        </p:txBody>
      </p:sp>
      <p:sp>
        <p:nvSpPr>
          <p:cNvPr id="16" name="Shape 505"/>
          <p:cNvSpPr/>
          <p:nvPr/>
        </p:nvSpPr>
        <p:spPr>
          <a:xfrm>
            <a:off x="2038745" y="3664214"/>
            <a:ext cx="1636927" cy="1396793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builds formal ServiceNow offering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launches ServiceNow practice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first ServiceNow Preferred Services Partner</a:t>
            </a:r>
          </a:p>
        </p:txBody>
      </p:sp>
      <p:sp>
        <p:nvSpPr>
          <p:cNvPr id="17" name="Shape 506"/>
          <p:cNvSpPr/>
          <p:nvPr/>
        </p:nvSpPr>
        <p:spPr>
          <a:xfrm>
            <a:off x="369736" y="3664216"/>
            <a:ext cx="1588987" cy="1545551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co-authors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ITIL Service Strategy book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Cloud Sherpas (Navigis)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begins offering clients ServiceNow capabilities</a:t>
            </a:r>
          </a:p>
        </p:txBody>
      </p:sp>
      <p:sp>
        <p:nvSpPr>
          <p:cNvPr id="18" name="Shape 507"/>
          <p:cNvSpPr/>
          <p:nvPr/>
        </p:nvSpPr>
        <p:spPr>
          <a:xfrm>
            <a:off x="7852294" y="3675476"/>
            <a:ext cx="1973984" cy="1920013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Accenture largest global ServiceNow Strategic Partner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Named Gold Partner – Sales, Services and Technology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Largest ACV Revenue Contributing Partner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Trainer of the Year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Most Partner Certifications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Acquired Nashco</a:t>
            </a:r>
          </a:p>
        </p:txBody>
      </p:sp>
      <p:cxnSp>
        <p:nvCxnSpPr>
          <p:cNvPr id="19" name="Shape 514"/>
          <p:cNvCxnSpPr/>
          <p:nvPr/>
        </p:nvCxnSpPr>
        <p:spPr>
          <a:xfrm>
            <a:off x="507559" y="3091908"/>
            <a:ext cx="11101918" cy="23293"/>
          </a:xfrm>
          <a:prstGeom prst="straightConnector1">
            <a:avLst/>
          </a:prstGeom>
          <a:noFill/>
          <a:ln w="508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" name="Shape 515"/>
          <p:cNvSpPr/>
          <p:nvPr/>
        </p:nvSpPr>
        <p:spPr>
          <a:xfrm>
            <a:off x="1156868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hape 516"/>
          <p:cNvSpPr txBox="1"/>
          <p:nvPr/>
        </p:nvSpPr>
        <p:spPr>
          <a:xfrm>
            <a:off x="304799" y="3360956"/>
            <a:ext cx="1903889" cy="2731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2007</a:t>
            </a:r>
          </a:p>
        </p:txBody>
      </p:sp>
      <p:sp>
        <p:nvSpPr>
          <p:cNvPr id="22" name="Shape 517"/>
          <p:cNvSpPr/>
          <p:nvPr/>
        </p:nvSpPr>
        <p:spPr>
          <a:xfrm>
            <a:off x="2704263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hape 518"/>
          <p:cNvSpPr/>
          <p:nvPr/>
        </p:nvSpPr>
        <p:spPr>
          <a:xfrm>
            <a:off x="4766257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Shape 519"/>
          <p:cNvSpPr txBox="1"/>
          <p:nvPr/>
        </p:nvSpPr>
        <p:spPr>
          <a:xfrm>
            <a:off x="3787331" y="3360958"/>
            <a:ext cx="1894335" cy="2890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2013 - 2014</a:t>
            </a:r>
          </a:p>
        </p:txBody>
      </p:sp>
      <p:sp>
        <p:nvSpPr>
          <p:cNvPr id="25" name="Shape 520"/>
          <p:cNvSpPr txBox="1"/>
          <p:nvPr/>
        </p:nvSpPr>
        <p:spPr>
          <a:xfrm>
            <a:off x="1881406" y="3360958"/>
            <a:ext cx="1899111" cy="2874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2011-2012</a:t>
            </a:r>
          </a:p>
        </p:txBody>
      </p:sp>
      <p:sp>
        <p:nvSpPr>
          <p:cNvPr id="26" name="Shape 521"/>
          <p:cNvSpPr/>
          <p:nvPr/>
        </p:nvSpPr>
        <p:spPr>
          <a:xfrm>
            <a:off x="6659147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hape 522"/>
          <p:cNvSpPr txBox="1"/>
          <p:nvPr/>
        </p:nvSpPr>
        <p:spPr>
          <a:xfrm>
            <a:off x="5833103" y="3352156"/>
            <a:ext cx="1883584" cy="3025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</a:p>
        </p:txBody>
      </p:sp>
      <p:sp>
        <p:nvSpPr>
          <p:cNvPr id="28" name="Shape 523"/>
          <p:cNvSpPr/>
          <p:nvPr/>
        </p:nvSpPr>
        <p:spPr>
          <a:xfrm>
            <a:off x="8600219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Shape 524"/>
          <p:cNvSpPr txBox="1"/>
          <p:nvPr/>
        </p:nvSpPr>
        <p:spPr>
          <a:xfrm>
            <a:off x="7786405" y="3360956"/>
            <a:ext cx="1870047" cy="2866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</a:t>
            </a:r>
          </a:p>
        </p:txBody>
      </p:sp>
      <p:sp>
        <p:nvSpPr>
          <p:cNvPr id="30" name="Shape 525"/>
          <p:cNvSpPr/>
          <p:nvPr/>
        </p:nvSpPr>
        <p:spPr>
          <a:xfrm>
            <a:off x="10729992" y="2983111"/>
            <a:ext cx="260790" cy="260790"/>
          </a:xfrm>
          <a:prstGeom prst="ellipse">
            <a:avLst/>
          </a:prstGeom>
          <a:solidFill>
            <a:schemeClr val="accent3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1368" tIns="25684" rIns="51368" bIns="2568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Shape 526"/>
          <p:cNvSpPr txBox="1"/>
          <p:nvPr/>
        </p:nvSpPr>
        <p:spPr>
          <a:xfrm>
            <a:off x="9878182" y="3369014"/>
            <a:ext cx="1899508" cy="2866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</a:p>
        </p:txBody>
      </p:sp>
      <p:sp>
        <p:nvSpPr>
          <p:cNvPr id="32" name="Shape 507"/>
          <p:cNvSpPr/>
          <p:nvPr/>
        </p:nvSpPr>
        <p:spPr>
          <a:xfrm>
            <a:off x="9937455" y="3673925"/>
            <a:ext cx="1658198" cy="1732782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45720" tIns="118872" rIns="45720" bIns="118872" anchor="t" anchorCtr="0">
            <a:spAutoFit/>
          </a:bodyPr>
          <a:lstStyle/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Named Global Strategic Partner by ServiceNow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Top Sponsor of ServiceNow’s SKO &amp; K17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Highest CSAT (EMEA)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Awarded ServiceNow Top Influencer</a:t>
            </a:r>
          </a:p>
        </p:txBody>
      </p:sp>
      <p:sp>
        <p:nvSpPr>
          <p:cNvPr id="33" name="Arrow: Right 32"/>
          <p:cNvSpPr/>
          <p:nvPr/>
        </p:nvSpPr>
        <p:spPr>
          <a:xfrm>
            <a:off x="2632013" y="5332969"/>
            <a:ext cx="9247277" cy="1111216"/>
          </a:xfrm>
          <a:prstGeom prst="rightArrow">
            <a:avLst>
              <a:gd name="adj1" fmla="val 63079"/>
              <a:gd name="adj2" fmla="val 61214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32561" y="568135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Acquisitions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17299" y="2100390"/>
            <a:ext cx="678020" cy="673588"/>
            <a:chOff x="354013" y="4392612"/>
            <a:chExt cx="728662" cy="723901"/>
          </a:xfrm>
          <a:solidFill>
            <a:schemeClr val="accent4">
              <a:lumMod val="75000"/>
            </a:schemeClr>
          </a:solidFill>
        </p:grpSpPr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368300" y="4392612"/>
              <a:ext cx="714375" cy="668338"/>
            </a:xfrm>
            <a:custGeom>
              <a:avLst/>
              <a:gdLst>
                <a:gd name="T0" fmla="*/ 1574 w 1605"/>
                <a:gd name="T1" fmla="*/ 1429 h 1510"/>
                <a:gd name="T2" fmla="*/ 1357 w 1605"/>
                <a:gd name="T3" fmla="*/ 1486 h 1510"/>
                <a:gd name="T4" fmla="*/ 1275 w 1605"/>
                <a:gd name="T5" fmla="*/ 1483 h 1510"/>
                <a:gd name="T6" fmla="*/ 1165 w 1605"/>
                <a:gd name="T7" fmla="*/ 1455 h 1510"/>
                <a:gd name="T8" fmla="*/ 1084 w 1605"/>
                <a:gd name="T9" fmla="*/ 1444 h 1510"/>
                <a:gd name="T10" fmla="*/ 974 w 1605"/>
                <a:gd name="T11" fmla="*/ 1401 h 1510"/>
                <a:gd name="T12" fmla="*/ 896 w 1605"/>
                <a:gd name="T13" fmla="*/ 1380 h 1510"/>
                <a:gd name="T14" fmla="*/ 796 w 1605"/>
                <a:gd name="T15" fmla="*/ 1319 h 1510"/>
                <a:gd name="T16" fmla="*/ 722 w 1605"/>
                <a:gd name="T17" fmla="*/ 1280 h 1510"/>
                <a:gd name="T18" fmla="*/ 637 w 1605"/>
                <a:gd name="T19" fmla="*/ 1195 h 1510"/>
                <a:gd name="T20" fmla="*/ 575 w 1605"/>
                <a:gd name="T21" fmla="*/ 1143 h 1510"/>
                <a:gd name="T22" fmla="*/ 501 w 1605"/>
                <a:gd name="T23" fmla="*/ 1060 h 1510"/>
                <a:gd name="T24" fmla="*/ 441 w 1605"/>
                <a:gd name="T25" fmla="*/ 1013 h 1510"/>
                <a:gd name="T26" fmla="*/ 367 w 1605"/>
                <a:gd name="T27" fmla="*/ 925 h 1510"/>
                <a:gd name="T28" fmla="*/ 305 w 1605"/>
                <a:gd name="T29" fmla="*/ 877 h 1510"/>
                <a:gd name="T30" fmla="*/ 234 w 1605"/>
                <a:gd name="T31" fmla="*/ 792 h 1510"/>
                <a:gd name="T32" fmla="*/ 171 w 1605"/>
                <a:gd name="T33" fmla="*/ 738 h 1510"/>
                <a:gd name="T34" fmla="*/ 98 w 1605"/>
                <a:gd name="T35" fmla="*/ 645 h 1510"/>
                <a:gd name="T36" fmla="*/ 43 w 1605"/>
                <a:gd name="T37" fmla="*/ 586 h 1510"/>
                <a:gd name="T38" fmla="*/ 5 w 1605"/>
                <a:gd name="T39" fmla="*/ 471 h 1510"/>
                <a:gd name="T40" fmla="*/ 133 w 1605"/>
                <a:gd name="T41" fmla="*/ 280 h 1510"/>
                <a:gd name="T42" fmla="*/ 598 w 1605"/>
                <a:gd name="T43" fmla="*/ 123 h 1510"/>
                <a:gd name="T44" fmla="*/ 543 w 1605"/>
                <a:gd name="T45" fmla="*/ 324 h 1510"/>
                <a:gd name="T46" fmla="*/ 787 w 1605"/>
                <a:gd name="T47" fmla="*/ 559 h 1510"/>
                <a:gd name="T48" fmla="*/ 871 w 1605"/>
                <a:gd name="T49" fmla="*/ 547 h 1510"/>
                <a:gd name="T50" fmla="*/ 1059 w 1605"/>
                <a:gd name="T51" fmla="*/ 464 h 1510"/>
                <a:gd name="T52" fmla="*/ 1270 w 1605"/>
                <a:gd name="T53" fmla="*/ 986 h 1510"/>
                <a:gd name="T54" fmla="*/ 1499 w 1605"/>
                <a:gd name="T55" fmla="*/ 1189 h 1510"/>
                <a:gd name="T56" fmla="*/ 1605 w 1605"/>
                <a:gd name="T57" fmla="*/ 1356 h 1510"/>
                <a:gd name="T58" fmla="*/ 972 w 1605"/>
                <a:gd name="T59" fmla="*/ 525 h 1510"/>
                <a:gd name="T60" fmla="*/ 912 w 1605"/>
                <a:gd name="T61" fmla="*/ 630 h 1510"/>
                <a:gd name="T62" fmla="*/ 473 w 1605"/>
                <a:gd name="T63" fmla="*/ 363 h 1510"/>
                <a:gd name="T64" fmla="*/ 505 w 1605"/>
                <a:gd name="T65" fmla="*/ 189 h 1510"/>
                <a:gd name="T66" fmla="*/ 444 w 1605"/>
                <a:gd name="T67" fmla="*/ 117 h 1510"/>
                <a:gd name="T68" fmla="*/ 180 w 1605"/>
                <a:gd name="T69" fmla="*/ 360 h 1510"/>
                <a:gd name="T70" fmla="*/ 340 w 1605"/>
                <a:gd name="T71" fmla="*/ 581 h 1510"/>
                <a:gd name="T72" fmla="*/ 1129 w 1605"/>
                <a:gd name="T73" fmla="*/ 1238 h 1510"/>
                <a:gd name="T74" fmla="*/ 1518 w 1605"/>
                <a:gd name="T75" fmla="*/ 1315 h 1510"/>
                <a:gd name="T76" fmla="*/ 1492 w 1605"/>
                <a:gd name="T77" fmla="*/ 1279 h 1510"/>
                <a:gd name="T78" fmla="*/ 1262 w 1605"/>
                <a:gd name="T79" fmla="*/ 1104 h 1510"/>
                <a:gd name="T80" fmla="*/ 1129 w 1605"/>
                <a:gd name="T81" fmla="*/ 927 h 1510"/>
                <a:gd name="T82" fmla="*/ 1014 w 1605"/>
                <a:gd name="T83" fmla="*/ 901 h 1510"/>
                <a:gd name="T84" fmla="*/ 1058 w 1605"/>
                <a:gd name="T85" fmla="*/ 849 h 1510"/>
                <a:gd name="T86" fmla="*/ 1088 w 1605"/>
                <a:gd name="T87" fmla="*/ 795 h 1510"/>
                <a:gd name="T88" fmla="*/ 997 w 1605"/>
                <a:gd name="T89" fmla="*/ 784 h 1510"/>
                <a:gd name="T90" fmla="*/ 953 w 1605"/>
                <a:gd name="T91" fmla="*/ 738 h 1510"/>
                <a:gd name="T92" fmla="*/ 1055 w 1605"/>
                <a:gd name="T93" fmla="*/ 705 h 1510"/>
                <a:gd name="T94" fmla="*/ 1497 w 1605"/>
                <a:gd name="T95" fmla="*/ 1393 h 1510"/>
                <a:gd name="T96" fmla="*/ 1053 w 1605"/>
                <a:gd name="T97" fmla="*/ 1295 h 1510"/>
                <a:gd name="T98" fmla="*/ 306 w 1605"/>
                <a:gd name="T99" fmla="*/ 661 h 1510"/>
                <a:gd name="T100" fmla="*/ 115 w 1605"/>
                <a:gd name="T101" fmla="*/ 419 h 1510"/>
                <a:gd name="T102" fmla="*/ 88 w 1605"/>
                <a:gd name="T103" fmla="*/ 476 h 1510"/>
                <a:gd name="T104" fmla="*/ 238 w 1605"/>
                <a:gd name="T105" fmla="*/ 681 h 1510"/>
                <a:gd name="T106" fmla="*/ 1022 w 1605"/>
                <a:gd name="T107" fmla="*/ 1334 h 1510"/>
                <a:gd name="T108" fmla="*/ 1437 w 1605"/>
                <a:gd name="T109" fmla="*/ 1412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5" h="1510">
                  <a:moveTo>
                    <a:pt x="1605" y="1356"/>
                  </a:moveTo>
                  <a:cubicBezTo>
                    <a:pt x="1599" y="1382"/>
                    <a:pt x="1591" y="1407"/>
                    <a:pt x="1574" y="1429"/>
                  </a:cubicBezTo>
                  <a:cubicBezTo>
                    <a:pt x="1544" y="1466"/>
                    <a:pt x="1504" y="1487"/>
                    <a:pt x="1457" y="1490"/>
                  </a:cubicBezTo>
                  <a:cubicBezTo>
                    <a:pt x="1424" y="1492"/>
                    <a:pt x="1390" y="1487"/>
                    <a:pt x="1357" y="1486"/>
                  </a:cubicBezTo>
                  <a:cubicBezTo>
                    <a:pt x="1351" y="1486"/>
                    <a:pt x="1343" y="1488"/>
                    <a:pt x="1338" y="1492"/>
                  </a:cubicBezTo>
                  <a:cubicBezTo>
                    <a:pt x="1317" y="1510"/>
                    <a:pt x="1290" y="1506"/>
                    <a:pt x="1275" y="1483"/>
                  </a:cubicBezTo>
                  <a:cubicBezTo>
                    <a:pt x="1272" y="1478"/>
                    <a:pt x="1265" y="1473"/>
                    <a:pt x="1259" y="1472"/>
                  </a:cubicBezTo>
                  <a:cubicBezTo>
                    <a:pt x="1228" y="1465"/>
                    <a:pt x="1197" y="1459"/>
                    <a:pt x="1165" y="1455"/>
                  </a:cubicBezTo>
                  <a:cubicBezTo>
                    <a:pt x="1159" y="1454"/>
                    <a:pt x="1151" y="1455"/>
                    <a:pt x="1146" y="1459"/>
                  </a:cubicBezTo>
                  <a:cubicBezTo>
                    <a:pt x="1123" y="1475"/>
                    <a:pt x="1096" y="1469"/>
                    <a:pt x="1084" y="1444"/>
                  </a:cubicBezTo>
                  <a:cubicBezTo>
                    <a:pt x="1081" y="1439"/>
                    <a:pt x="1075" y="1433"/>
                    <a:pt x="1069" y="1431"/>
                  </a:cubicBezTo>
                  <a:cubicBezTo>
                    <a:pt x="1038" y="1421"/>
                    <a:pt x="1006" y="1411"/>
                    <a:pt x="974" y="1401"/>
                  </a:cubicBezTo>
                  <a:cubicBezTo>
                    <a:pt x="968" y="1400"/>
                    <a:pt x="961" y="1401"/>
                    <a:pt x="956" y="1404"/>
                  </a:cubicBezTo>
                  <a:cubicBezTo>
                    <a:pt x="931" y="1418"/>
                    <a:pt x="905" y="1407"/>
                    <a:pt x="896" y="1380"/>
                  </a:cubicBezTo>
                  <a:cubicBezTo>
                    <a:pt x="894" y="1374"/>
                    <a:pt x="889" y="1368"/>
                    <a:pt x="883" y="1365"/>
                  </a:cubicBezTo>
                  <a:cubicBezTo>
                    <a:pt x="854" y="1349"/>
                    <a:pt x="825" y="1333"/>
                    <a:pt x="796" y="1319"/>
                  </a:cubicBezTo>
                  <a:cubicBezTo>
                    <a:pt x="789" y="1316"/>
                    <a:pt x="781" y="1315"/>
                    <a:pt x="774" y="1317"/>
                  </a:cubicBezTo>
                  <a:cubicBezTo>
                    <a:pt x="748" y="1324"/>
                    <a:pt x="724" y="1307"/>
                    <a:pt x="722" y="1280"/>
                  </a:cubicBezTo>
                  <a:cubicBezTo>
                    <a:pt x="721" y="1274"/>
                    <a:pt x="717" y="1266"/>
                    <a:pt x="712" y="1262"/>
                  </a:cubicBezTo>
                  <a:cubicBezTo>
                    <a:pt x="688" y="1239"/>
                    <a:pt x="663" y="1217"/>
                    <a:pt x="637" y="1195"/>
                  </a:cubicBezTo>
                  <a:cubicBezTo>
                    <a:pt x="633" y="1191"/>
                    <a:pt x="626" y="1189"/>
                    <a:pt x="621" y="1189"/>
                  </a:cubicBezTo>
                  <a:cubicBezTo>
                    <a:pt x="592" y="1191"/>
                    <a:pt x="573" y="1172"/>
                    <a:pt x="575" y="1143"/>
                  </a:cubicBezTo>
                  <a:cubicBezTo>
                    <a:pt x="576" y="1139"/>
                    <a:pt x="574" y="1132"/>
                    <a:pt x="571" y="1128"/>
                  </a:cubicBezTo>
                  <a:cubicBezTo>
                    <a:pt x="548" y="1105"/>
                    <a:pt x="525" y="1082"/>
                    <a:pt x="501" y="1060"/>
                  </a:cubicBezTo>
                  <a:cubicBezTo>
                    <a:pt x="498" y="1056"/>
                    <a:pt x="490" y="1054"/>
                    <a:pt x="485" y="1055"/>
                  </a:cubicBezTo>
                  <a:cubicBezTo>
                    <a:pt x="459" y="1057"/>
                    <a:pt x="438" y="1039"/>
                    <a:pt x="441" y="1013"/>
                  </a:cubicBezTo>
                  <a:cubicBezTo>
                    <a:pt x="441" y="1003"/>
                    <a:pt x="439" y="996"/>
                    <a:pt x="432" y="989"/>
                  </a:cubicBezTo>
                  <a:cubicBezTo>
                    <a:pt x="410" y="968"/>
                    <a:pt x="389" y="946"/>
                    <a:pt x="367" y="925"/>
                  </a:cubicBezTo>
                  <a:cubicBezTo>
                    <a:pt x="363" y="922"/>
                    <a:pt x="356" y="919"/>
                    <a:pt x="350" y="920"/>
                  </a:cubicBezTo>
                  <a:cubicBezTo>
                    <a:pt x="324" y="922"/>
                    <a:pt x="303" y="904"/>
                    <a:pt x="305" y="877"/>
                  </a:cubicBezTo>
                  <a:cubicBezTo>
                    <a:pt x="306" y="867"/>
                    <a:pt x="304" y="862"/>
                    <a:pt x="297" y="855"/>
                  </a:cubicBezTo>
                  <a:cubicBezTo>
                    <a:pt x="276" y="834"/>
                    <a:pt x="255" y="812"/>
                    <a:pt x="234" y="792"/>
                  </a:cubicBezTo>
                  <a:cubicBezTo>
                    <a:pt x="229" y="787"/>
                    <a:pt x="220" y="784"/>
                    <a:pt x="213" y="784"/>
                  </a:cubicBezTo>
                  <a:cubicBezTo>
                    <a:pt x="185" y="784"/>
                    <a:pt x="169" y="766"/>
                    <a:pt x="171" y="738"/>
                  </a:cubicBezTo>
                  <a:cubicBezTo>
                    <a:pt x="171" y="733"/>
                    <a:pt x="169" y="726"/>
                    <a:pt x="166" y="721"/>
                  </a:cubicBezTo>
                  <a:cubicBezTo>
                    <a:pt x="144" y="696"/>
                    <a:pt x="121" y="670"/>
                    <a:pt x="98" y="645"/>
                  </a:cubicBezTo>
                  <a:cubicBezTo>
                    <a:pt x="94" y="641"/>
                    <a:pt x="88" y="639"/>
                    <a:pt x="83" y="639"/>
                  </a:cubicBezTo>
                  <a:cubicBezTo>
                    <a:pt x="54" y="638"/>
                    <a:pt x="37" y="614"/>
                    <a:pt x="43" y="586"/>
                  </a:cubicBezTo>
                  <a:cubicBezTo>
                    <a:pt x="45" y="580"/>
                    <a:pt x="43" y="572"/>
                    <a:pt x="41" y="566"/>
                  </a:cubicBezTo>
                  <a:cubicBezTo>
                    <a:pt x="29" y="534"/>
                    <a:pt x="17" y="502"/>
                    <a:pt x="5" y="471"/>
                  </a:cubicBezTo>
                  <a:cubicBezTo>
                    <a:pt x="0" y="455"/>
                    <a:pt x="3" y="440"/>
                    <a:pt x="12" y="428"/>
                  </a:cubicBezTo>
                  <a:cubicBezTo>
                    <a:pt x="52" y="378"/>
                    <a:pt x="90" y="326"/>
                    <a:pt x="133" y="280"/>
                  </a:cubicBezTo>
                  <a:cubicBezTo>
                    <a:pt x="214" y="193"/>
                    <a:pt x="303" y="115"/>
                    <a:pt x="402" y="49"/>
                  </a:cubicBezTo>
                  <a:cubicBezTo>
                    <a:pt x="478" y="0"/>
                    <a:pt x="577" y="37"/>
                    <a:pt x="598" y="123"/>
                  </a:cubicBezTo>
                  <a:cubicBezTo>
                    <a:pt x="610" y="170"/>
                    <a:pt x="595" y="212"/>
                    <a:pt x="561" y="244"/>
                  </a:cubicBezTo>
                  <a:cubicBezTo>
                    <a:pt x="535" y="268"/>
                    <a:pt x="533" y="294"/>
                    <a:pt x="543" y="324"/>
                  </a:cubicBezTo>
                  <a:cubicBezTo>
                    <a:pt x="559" y="372"/>
                    <a:pt x="588" y="412"/>
                    <a:pt x="622" y="448"/>
                  </a:cubicBezTo>
                  <a:cubicBezTo>
                    <a:pt x="668" y="498"/>
                    <a:pt x="720" y="541"/>
                    <a:pt x="787" y="559"/>
                  </a:cubicBezTo>
                  <a:cubicBezTo>
                    <a:pt x="806" y="565"/>
                    <a:pt x="828" y="564"/>
                    <a:pt x="848" y="566"/>
                  </a:cubicBezTo>
                  <a:cubicBezTo>
                    <a:pt x="861" y="566"/>
                    <a:pt x="867" y="560"/>
                    <a:pt x="871" y="547"/>
                  </a:cubicBezTo>
                  <a:cubicBezTo>
                    <a:pt x="889" y="478"/>
                    <a:pt x="941" y="433"/>
                    <a:pt x="1005" y="428"/>
                  </a:cubicBezTo>
                  <a:cubicBezTo>
                    <a:pt x="1036" y="426"/>
                    <a:pt x="1049" y="435"/>
                    <a:pt x="1059" y="464"/>
                  </a:cubicBezTo>
                  <a:cubicBezTo>
                    <a:pt x="1094" y="569"/>
                    <a:pt x="1129" y="674"/>
                    <a:pt x="1167" y="778"/>
                  </a:cubicBezTo>
                  <a:cubicBezTo>
                    <a:pt x="1193" y="851"/>
                    <a:pt x="1226" y="922"/>
                    <a:pt x="1270" y="986"/>
                  </a:cubicBezTo>
                  <a:cubicBezTo>
                    <a:pt x="1324" y="1064"/>
                    <a:pt x="1396" y="1123"/>
                    <a:pt x="1475" y="1174"/>
                  </a:cubicBezTo>
                  <a:cubicBezTo>
                    <a:pt x="1483" y="1179"/>
                    <a:pt x="1491" y="1185"/>
                    <a:pt x="1499" y="1189"/>
                  </a:cubicBezTo>
                  <a:cubicBezTo>
                    <a:pt x="1554" y="1218"/>
                    <a:pt x="1594" y="1258"/>
                    <a:pt x="1605" y="1321"/>
                  </a:cubicBezTo>
                  <a:cubicBezTo>
                    <a:pt x="1605" y="1333"/>
                    <a:pt x="1605" y="1344"/>
                    <a:pt x="1605" y="1356"/>
                  </a:cubicBezTo>
                  <a:close/>
                  <a:moveTo>
                    <a:pt x="991" y="512"/>
                  </a:moveTo>
                  <a:cubicBezTo>
                    <a:pt x="983" y="517"/>
                    <a:pt x="977" y="520"/>
                    <a:pt x="972" y="525"/>
                  </a:cubicBezTo>
                  <a:cubicBezTo>
                    <a:pt x="953" y="542"/>
                    <a:pt x="946" y="565"/>
                    <a:pt x="943" y="589"/>
                  </a:cubicBezTo>
                  <a:cubicBezTo>
                    <a:pt x="941" y="609"/>
                    <a:pt x="931" y="621"/>
                    <a:pt x="912" y="630"/>
                  </a:cubicBezTo>
                  <a:cubicBezTo>
                    <a:pt x="866" y="650"/>
                    <a:pt x="817" y="653"/>
                    <a:pt x="770" y="637"/>
                  </a:cubicBezTo>
                  <a:cubicBezTo>
                    <a:pt x="629" y="592"/>
                    <a:pt x="533" y="497"/>
                    <a:pt x="473" y="363"/>
                  </a:cubicBezTo>
                  <a:cubicBezTo>
                    <a:pt x="456" y="325"/>
                    <a:pt x="448" y="283"/>
                    <a:pt x="467" y="242"/>
                  </a:cubicBezTo>
                  <a:cubicBezTo>
                    <a:pt x="476" y="223"/>
                    <a:pt x="491" y="205"/>
                    <a:pt x="505" y="189"/>
                  </a:cubicBezTo>
                  <a:cubicBezTo>
                    <a:pt x="527" y="163"/>
                    <a:pt x="527" y="135"/>
                    <a:pt x="505" y="117"/>
                  </a:cubicBezTo>
                  <a:cubicBezTo>
                    <a:pt x="487" y="103"/>
                    <a:pt x="466" y="102"/>
                    <a:pt x="444" y="117"/>
                  </a:cubicBezTo>
                  <a:cubicBezTo>
                    <a:pt x="347" y="181"/>
                    <a:pt x="262" y="260"/>
                    <a:pt x="182" y="343"/>
                  </a:cubicBezTo>
                  <a:cubicBezTo>
                    <a:pt x="179" y="346"/>
                    <a:pt x="178" y="355"/>
                    <a:pt x="180" y="360"/>
                  </a:cubicBezTo>
                  <a:cubicBezTo>
                    <a:pt x="191" y="385"/>
                    <a:pt x="201" y="413"/>
                    <a:pt x="218" y="435"/>
                  </a:cubicBezTo>
                  <a:cubicBezTo>
                    <a:pt x="256" y="485"/>
                    <a:pt x="296" y="535"/>
                    <a:pt x="340" y="581"/>
                  </a:cubicBezTo>
                  <a:cubicBezTo>
                    <a:pt x="485" y="731"/>
                    <a:pt x="634" y="878"/>
                    <a:pt x="780" y="1027"/>
                  </a:cubicBezTo>
                  <a:cubicBezTo>
                    <a:pt x="878" y="1128"/>
                    <a:pt x="996" y="1195"/>
                    <a:pt x="1129" y="1238"/>
                  </a:cubicBezTo>
                  <a:cubicBezTo>
                    <a:pt x="1230" y="1270"/>
                    <a:pt x="1333" y="1289"/>
                    <a:pt x="1438" y="1304"/>
                  </a:cubicBezTo>
                  <a:cubicBezTo>
                    <a:pt x="1464" y="1308"/>
                    <a:pt x="1491" y="1311"/>
                    <a:pt x="1518" y="1315"/>
                  </a:cubicBezTo>
                  <a:cubicBezTo>
                    <a:pt x="1519" y="1313"/>
                    <a:pt x="1520" y="1311"/>
                    <a:pt x="1522" y="1310"/>
                  </a:cubicBezTo>
                  <a:cubicBezTo>
                    <a:pt x="1512" y="1299"/>
                    <a:pt x="1503" y="1287"/>
                    <a:pt x="1492" y="1279"/>
                  </a:cubicBezTo>
                  <a:cubicBezTo>
                    <a:pt x="1473" y="1265"/>
                    <a:pt x="1452" y="1254"/>
                    <a:pt x="1432" y="1241"/>
                  </a:cubicBezTo>
                  <a:cubicBezTo>
                    <a:pt x="1371" y="1202"/>
                    <a:pt x="1313" y="1158"/>
                    <a:pt x="1262" y="1104"/>
                  </a:cubicBezTo>
                  <a:cubicBezTo>
                    <a:pt x="1217" y="1055"/>
                    <a:pt x="1181" y="1000"/>
                    <a:pt x="1151" y="941"/>
                  </a:cubicBezTo>
                  <a:cubicBezTo>
                    <a:pt x="1146" y="931"/>
                    <a:pt x="1140" y="927"/>
                    <a:pt x="1129" y="927"/>
                  </a:cubicBezTo>
                  <a:cubicBezTo>
                    <a:pt x="1102" y="928"/>
                    <a:pt x="1076" y="928"/>
                    <a:pt x="1049" y="927"/>
                  </a:cubicBezTo>
                  <a:cubicBezTo>
                    <a:pt x="1032" y="927"/>
                    <a:pt x="1020" y="916"/>
                    <a:pt x="1014" y="901"/>
                  </a:cubicBezTo>
                  <a:cubicBezTo>
                    <a:pt x="1009" y="887"/>
                    <a:pt x="1011" y="871"/>
                    <a:pt x="1024" y="862"/>
                  </a:cubicBezTo>
                  <a:cubicBezTo>
                    <a:pt x="1033" y="855"/>
                    <a:pt x="1046" y="850"/>
                    <a:pt x="1058" y="849"/>
                  </a:cubicBezTo>
                  <a:cubicBezTo>
                    <a:pt x="1074" y="847"/>
                    <a:pt x="1090" y="848"/>
                    <a:pt x="1108" y="848"/>
                  </a:cubicBezTo>
                  <a:cubicBezTo>
                    <a:pt x="1101" y="829"/>
                    <a:pt x="1094" y="812"/>
                    <a:pt x="1088" y="795"/>
                  </a:cubicBezTo>
                  <a:cubicBezTo>
                    <a:pt x="1085" y="786"/>
                    <a:pt x="1079" y="784"/>
                    <a:pt x="1070" y="784"/>
                  </a:cubicBezTo>
                  <a:cubicBezTo>
                    <a:pt x="1046" y="784"/>
                    <a:pt x="1021" y="784"/>
                    <a:pt x="997" y="784"/>
                  </a:cubicBezTo>
                  <a:cubicBezTo>
                    <a:pt x="989" y="784"/>
                    <a:pt x="982" y="783"/>
                    <a:pt x="975" y="780"/>
                  </a:cubicBezTo>
                  <a:cubicBezTo>
                    <a:pt x="958" y="772"/>
                    <a:pt x="950" y="755"/>
                    <a:pt x="953" y="738"/>
                  </a:cubicBezTo>
                  <a:cubicBezTo>
                    <a:pt x="956" y="721"/>
                    <a:pt x="971" y="706"/>
                    <a:pt x="990" y="706"/>
                  </a:cubicBezTo>
                  <a:cubicBezTo>
                    <a:pt x="1011" y="705"/>
                    <a:pt x="1032" y="705"/>
                    <a:pt x="1055" y="705"/>
                  </a:cubicBezTo>
                  <a:cubicBezTo>
                    <a:pt x="1033" y="639"/>
                    <a:pt x="1012" y="576"/>
                    <a:pt x="991" y="512"/>
                  </a:cubicBezTo>
                  <a:close/>
                  <a:moveTo>
                    <a:pt x="1497" y="1393"/>
                  </a:moveTo>
                  <a:cubicBezTo>
                    <a:pt x="1469" y="1389"/>
                    <a:pt x="1445" y="1385"/>
                    <a:pt x="1420" y="1382"/>
                  </a:cubicBezTo>
                  <a:cubicBezTo>
                    <a:pt x="1295" y="1364"/>
                    <a:pt x="1171" y="1340"/>
                    <a:pt x="1053" y="1295"/>
                  </a:cubicBezTo>
                  <a:cubicBezTo>
                    <a:pt x="942" y="1254"/>
                    <a:pt x="840" y="1198"/>
                    <a:pt x="756" y="1114"/>
                  </a:cubicBezTo>
                  <a:cubicBezTo>
                    <a:pt x="605" y="964"/>
                    <a:pt x="455" y="813"/>
                    <a:pt x="306" y="661"/>
                  </a:cubicBezTo>
                  <a:cubicBezTo>
                    <a:pt x="247" y="601"/>
                    <a:pt x="189" y="539"/>
                    <a:pt x="143" y="467"/>
                  </a:cubicBezTo>
                  <a:cubicBezTo>
                    <a:pt x="133" y="452"/>
                    <a:pt x="125" y="436"/>
                    <a:pt x="115" y="419"/>
                  </a:cubicBezTo>
                  <a:cubicBezTo>
                    <a:pt x="107" y="430"/>
                    <a:pt x="101" y="441"/>
                    <a:pt x="93" y="450"/>
                  </a:cubicBezTo>
                  <a:cubicBezTo>
                    <a:pt x="86" y="458"/>
                    <a:pt x="83" y="466"/>
                    <a:pt x="88" y="476"/>
                  </a:cubicBezTo>
                  <a:cubicBezTo>
                    <a:pt x="98" y="497"/>
                    <a:pt x="105" y="521"/>
                    <a:pt x="119" y="539"/>
                  </a:cubicBezTo>
                  <a:cubicBezTo>
                    <a:pt x="157" y="588"/>
                    <a:pt x="195" y="637"/>
                    <a:pt x="238" y="681"/>
                  </a:cubicBezTo>
                  <a:cubicBezTo>
                    <a:pt x="386" y="832"/>
                    <a:pt x="537" y="980"/>
                    <a:pt x="686" y="1131"/>
                  </a:cubicBezTo>
                  <a:cubicBezTo>
                    <a:pt x="781" y="1227"/>
                    <a:pt x="895" y="1291"/>
                    <a:pt x="1022" y="1334"/>
                  </a:cubicBezTo>
                  <a:cubicBezTo>
                    <a:pt x="1125" y="1368"/>
                    <a:pt x="1232" y="1388"/>
                    <a:pt x="1340" y="1403"/>
                  </a:cubicBezTo>
                  <a:cubicBezTo>
                    <a:pt x="1372" y="1408"/>
                    <a:pt x="1404" y="1411"/>
                    <a:pt x="1437" y="1412"/>
                  </a:cubicBezTo>
                  <a:cubicBezTo>
                    <a:pt x="1457" y="1413"/>
                    <a:pt x="1477" y="1408"/>
                    <a:pt x="1497" y="13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354013" y="4703763"/>
              <a:ext cx="728662" cy="412750"/>
            </a:xfrm>
            <a:custGeom>
              <a:avLst/>
              <a:gdLst>
                <a:gd name="T0" fmla="*/ 1638 w 1638"/>
                <a:gd name="T1" fmla="*/ 901 h 931"/>
                <a:gd name="T2" fmla="*/ 1581 w 1638"/>
                <a:gd name="T3" fmla="*/ 931 h 931"/>
                <a:gd name="T4" fmla="*/ 58 w 1638"/>
                <a:gd name="T5" fmla="*/ 931 h 931"/>
                <a:gd name="T6" fmla="*/ 34 w 1638"/>
                <a:gd name="T7" fmla="*/ 930 h 931"/>
                <a:gd name="T8" fmla="*/ 2 w 1638"/>
                <a:gd name="T9" fmla="*/ 900 h 931"/>
                <a:gd name="T10" fmla="*/ 0 w 1638"/>
                <a:gd name="T11" fmla="*/ 881 h 931"/>
                <a:gd name="T12" fmla="*/ 0 w 1638"/>
                <a:gd name="T13" fmla="*/ 58 h 931"/>
                <a:gd name="T14" fmla="*/ 0 w 1638"/>
                <a:gd name="T15" fmla="*/ 44 h 931"/>
                <a:gd name="T16" fmla="*/ 63 w 1638"/>
                <a:gd name="T17" fmla="*/ 17 h 931"/>
                <a:gd name="T18" fmla="*/ 79 w 1638"/>
                <a:gd name="T19" fmla="*/ 32 h 931"/>
                <a:gd name="T20" fmla="*/ 884 w 1638"/>
                <a:gd name="T21" fmla="*/ 838 h 931"/>
                <a:gd name="T22" fmla="*/ 918 w 1638"/>
                <a:gd name="T23" fmla="*/ 852 h 931"/>
                <a:gd name="T24" fmla="*/ 1585 w 1638"/>
                <a:gd name="T25" fmla="*/ 851 h 931"/>
                <a:gd name="T26" fmla="*/ 1638 w 1638"/>
                <a:gd name="T27" fmla="*/ 885 h 931"/>
                <a:gd name="T28" fmla="*/ 1638 w 1638"/>
                <a:gd name="T29" fmla="*/ 901 h 931"/>
                <a:gd name="T30" fmla="*/ 80 w 1638"/>
                <a:gd name="T31" fmla="*/ 851 h 931"/>
                <a:gd name="T32" fmla="*/ 779 w 1638"/>
                <a:gd name="T33" fmla="*/ 851 h 931"/>
                <a:gd name="T34" fmla="*/ 80 w 1638"/>
                <a:gd name="T35" fmla="*/ 152 h 931"/>
                <a:gd name="T36" fmla="*/ 80 w 1638"/>
                <a:gd name="T37" fmla="*/ 851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8" h="931">
                  <a:moveTo>
                    <a:pt x="1638" y="901"/>
                  </a:moveTo>
                  <a:cubicBezTo>
                    <a:pt x="1627" y="925"/>
                    <a:pt x="1607" y="931"/>
                    <a:pt x="1581" y="931"/>
                  </a:cubicBezTo>
                  <a:cubicBezTo>
                    <a:pt x="1073" y="931"/>
                    <a:pt x="566" y="931"/>
                    <a:pt x="58" y="931"/>
                  </a:cubicBezTo>
                  <a:cubicBezTo>
                    <a:pt x="50" y="931"/>
                    <a:pt x="42" y="931"/>
                    <a:pt x="34" y="930"/>
                  </a:cubicBezTo>
                  <a:cubicBezTo>
                    <a:pt x="17" y="927"/>
                    <a:pt x="5" y="917"/>
                    <a:pt x="2" y="900"/>
                  </a:cubicBezTo>
                  <a:cubicBezTo>
                    <a:pt x="0" y="893"/>
                    <a:pt x="0" y="887"/>
                    <a:pt x="0" y="881"/>
                  </a:cubicBezTo>
                  <a:cubicBezTo>
                    <a:pt x="0" y="606"/>
                    <a:pt x="0" y="332"/>
                    <a:pt x="0" y="58"/>
                  </a:cubicBezTo>
                  <a:cubicBezTo>
                    <a:pt x="0" y="54"/>
                    <a:pt x="0" y="49"/>
                    <a:pt x="0" y="44"/>
                  </a:cubicBezTo>
                  <a:cubicBezTo>
                    <a:pt x="5" y="14"/>
                    <a:pt x="38" y="0"/>
                    <a:pt x="63" y="17"/>
                  </a:cubicBezTo>
                  <a:cubicBezTo>
                    <a:pt x="69" y="22"/>
                    <a:pt x="74" y="27"/>
                    <a:pt x="79" y="32"/>
                  </a:cubicBezTo>
                  <a:cubicBezTo>
                    <a:pt x="348" y="301"/>
                    <a:pt x="616" y="569"/>
                    <a:pt x="884" y="838"/>
                  </a:cubicBezTo>
                  <a:cubicBezTo>
                    <a:pt x="894" y="848"/>
                    <a:pt x="904" y="852"/>
                    <a:pt x="918" y="852"/>
                  </a:cubicBezTo>
                  <a:cubicBezTo>
                    <a:pt x="1140" y="852"/>
                    <a:pt x="1362" y="852"/>
                    <a:pt x="1585" y="851"/>
                  </a:cubicBezTo>
                  <a:cubicBezTo>
                    <a:pt x="1611" y="851"/>
                    <a:pt x="1629" y="860"/>
                    <a:pt x="1638" y="885"/>
                  </a:cubicBezTo>
                  <a:cubicBezTo>
                    <a:pt x="1638" y="890"/>
                    <a:pt x="1638" y="895"/>
                    <a:pt x="1638" y="901"/>
                  </a:cubicBezTo>
                  <a:close/>
                  <a:moveTo>
                    <a:pt x="80" y="851"/>
                  </a:moveTo>
                  <a:cubicBezTo>
                    <a:pt x="315" y="851"/>
                    <a:pt x="548" y="851"/>
                    <a:pt x="779" y="851"/>
                  </a:cubicBezTo>
                  <a:cubicBezTo>
                    <a:pt x="546" y="618"/>
                    <a:pt x="313" y="385"/>
                    <a:pt x="80" y="152"/>
                  </a:cubicBezTo>
                  <a:cubicBezTo>
                    <a:pt x="80" y="383"/>
                    <a:pt x="80" y="616"/>
                    <a:pt x="80" y="8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46755" y="2157296"/>
            <a:ext cx="664824" cy="688855"/>
            <a:chOff x="1952194" y="3001981"/>
            <a:chExt cx="527050" cy="546101"/>
          </a:xfrm>
          <a:solidFill>
            <a:schemeClr val="accent4">
              <a:lumMod val="75000"/>
            </a:schemeClr>
          </a:solidFill>
        </p:grpSpPr>
        <p:sp>
          <p:nvSpPr>
            <p:cNvPr id="58" name="Freeform 71"/>
            <p:cNvSpPr>
              <a:spLocks noEditPoints="1"/>
            </p:cNvSpPr>
            <p:nvPr/>
          </p:nvSpPr>
          <p:spPr bwMode="auto">
            <a:xfrm>
              <a:off x="2114119" y="3035319"/>
              <a:ext cx="249238" cy="215900"/>
            </a:xfrm>
            <a:custGeom>
              <a:avLst/>
              <a:gdLst>
                <a:gd name="T0" fmla="*/ 66 w 132"/>
                <a:gd name="T1" fmla="*/ 114 h 114"/>
                <a:gd name="T2" fmla="*/ 64 w 132"/>
                <a:gd name="T3" fmla="*/ 114 h 114"/>
                <a:gd name="T4" fmla="*/ 4 w 132"/>
                <a:gd name="T5" fmla="*/ 90 h 114"/>
                <a:gd name="T6" fmla="*/ 0 w 132"/>
                <a:gd name="T7" fmla="*/ 84 h 114"/>
                <a:gd name="T8" fmla="*/ 0 w 132"/>
                <a:gd name="T9" fmla="*/ 6 h 114"/>
                <a:gd name="T10" fmla="*/ 3 w 132"/>
                <a:gd name="T11" fmla="*/ 1 h 114"/>
                <a:gd name="T12" fmla="*/ 8 w 132"/>
                <a:gd name="T13" fmla="*/ 0 h 114"/>
                <a:gd name="T14" fmla="*/ 66 w 132"/>
                <a:gd name="T15" fmla="*/ 18 h 114"/>
                <a:gd name="T16" fmla="*/ 125 w 132"/>
                <a:gd name="T17" fmla="*/ 0 h 114"/>
                <a:gd name="T18" fmla="*/ 130 w 132"/>
                <a:gd name="T19" fmla="*/ 1 h 114"/>
                <a:gd name="T20" fmla="*/ 132 w 132"/>
                <a:gd name="T21" fmla="*/ 6 h 114"/>
                <a:gd name="T22" fmla="*/ 132 w 132"/>
                <a:gd name="T23" fmla="*/ 84 h 114"/>
                <a:gd name="T24" fmla="*/ 128 w 132"/>
                <a:gd name="T25" fmla="*/ 90 h 114"/>
                <a:gd name="T26" fmla="*/ 68 w 132"/>
                <a:gd name="T27" fmla="*/ 114 h 114"/>
                <a:gd name="T28" fmla="*/ 66 w 132"/>
                <a:gd name="T29" fmla="*/ 114 h 114"/>
                <a:gd name="T30" fmla="*/ 12 w 132"/>
                <a:gd name="T31" fmla="*/ 80 h 114"/>
                <a:gd name="T32" fmla="*/ 66 w 132"/>
                <a:gd name="T33" fmla="*/ 102 h 114"/>
                <a:gd name="T34" fmla="*/ 120 w 132"/>
                <a:gd name="T35" fmla="*/ 80 h 114"/>
                <a:gd name="T36" fmla="*/ 120 w 132"/>
                <a:gd name="T37" fmla="*/ 14 h 114"/>
                <a:gd name="T38" fmla="*/ 68 w 132"/>
                <a:gd name="T39" fmla="*/ 30 h 114"/>
                <a:gd name="T40" fmla="*/ 65 w 132"/>
                <a:gd name="T41" fmla="*/ 30 h 114"/>
                <a:gd name="T42" fmla="*/ 12 w 132"/>
                <a:gd name="T43" fmla="*/ 14 h 114"/>
                <a:gd name="T44" fmla="*/ 12 w 132"/>
                <a:gd name="T45" fmla="*/ 8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14">
                  <a:moveTo>
                    <a:pt x="66" y="114"/>
                  </a:moveTo>
                  <a:cubicBezTo>
                    <a:pt x="65" y="114"/>
                    <a:pt x="65" y="114"/>
                    <a:pt x="64" y="114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2" y="89"/>
                    <a:pt x="0" y="86"/>
                    <a:pt x="0" y="8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6" y="0"/>
                    <a:pt x="128" y="0"/>
                    <a:pt x="130" y="1"/>
                  </a:cubicBezTo>
                  <a:cubicBezTo>
                    <a:pt x="131" y="2"/>
                    <a:pt x="132" y="4"/>
                    <a:pt x="132" y="6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6"/>
                    <a:pt x="131" y="89"/>
                    <a:pt x="128" y="90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14"/>
                    <a:pt x="67" y="114"/>
                    <a:pt x="66" y="114"/>
                  </a:cubicBezTo>
                  <a:close/>
                  <a:moveTo>
                    <a:pt x="12" y="80"/>
                  </a:moveTo>
                  <a:cubicBezTo>
                    <a:pt x="66" y="102"/>
                    <a:pt x="66" y="102"/>
                    <a:pt x="66" y="10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7" y="30"/>
                    <a:pt x="66" y="30"/>
                    <a:pt x="65" y="30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72"/>
            <p:cNvSpPr>
              <a:spLocks/>
            </p:cNvSpPr>
            <p:nvPr/>
          </p:nvSpPr>
          <p:spPr bwMode="auto">
            <a:xfrm>
              <a:off x="2114119" y="3001981"/>
              <a:ext cx="250825" cy="58738"/>
            </a:xfrm>
            <a:custGeom>
              <a:avLst/>
              <a:gdLst>
                <a:gd name="T0" fmla="*/ 126 w 133"/>
                <a:gd name="T1" fmla="*/ 30 h 31"/>
                <a:gd name="T2" fmla="*/ 125 w 133"/>
                <a:gd name="T3" fmla="*/ 30 h 31"/>
                <a:gd name="T4" fmla="*/ 66 w 133"/>
                <a:gd name="T5" fmla="*/ 12 h 31"/>
                <a:gd name="T6" fmla="*/ 8 w 133"/>
                <a:gd name="T7" fmla="*/ 30 h 31"/>
                <a:gd name="T8" fmla="*/ 0 w 133"/>
                <a:gd name="T9" fmla="*/ 26 h 31"/>
                <a:gd name="T10" fmla="*/ 5 w 133"/>
                <a:gd name="T11" fmla="*/ 18 h 31"/>
                <a:gd name="T12" fmla="*/ 65 w 133"/>
                <a:gd name="T13" fmla="*/ 0 h 31"/>
                <a:gd name="T14" fmla="*/ 68 w 133"/>
                <a:gd name="T15" fmla="*/ 0 h 31"/>
                <a:gd name="T16" fmla="*/ 128 w 133"/>
                <a:gd name="T17" fmla="*/ 18 h 31"/>
                <a:gd name="T18" fmla="*/ 132 w 133"/>
                <a:gd name="T19" fmla="*/ 26 h 31"/>
                <a:gd name="T20" fmla="*/ 126 w 133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1">
                  <a:moveTo>
                    <a:pt x="126" y="30"/>
                  </a:moveTo>
                  <a:cubicBezTo>
                    <a:pt x="126" y="30"/>
                    <a:pt x="125" y="30"/>
                    <a:pt x="125" y="30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5" y="31"/>
                    <a:pt x="1" y="29"/>
                    <a:pt x="0" y="26"/>
                  </a:cubicBezTo>
                  <a:cubicBezTo>
                    <a:pt x="0" y="23"/>
                    <a:pt x="1" y="19"/>
                    <a:pt x="5" y="18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31" y="19"/>
                    <a:pt x="133" y="23"/>
                    <a:pt x="132" y="26"/>
                  </a:cubicBezTo>
                  <a:cubicBezTo>
                    <a:pt x="131" y="28"/>
                    <a:pt x="129" y="30"/>
                    <a:pt x="126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2226831" y="3070244"/>
              <a:ext cx="22225" cy="180975"/>
            </a:xfrm>
            <a:custGeom>
              <a:avLst/>
              <a:gdLst>
                <a:gd name="T0" fmla="*/ 6 w 12"/>
                <a:gd name="T1" fmla="*/ 96 h 96"/>
                <a:gd name="T2" fmla="*/ 0 w 12"/>
                <a:gd name="T3" fmla="*/ 90 h 96"/>
                <a:gd name="T4" fmla="*/ 0 w 12"/>
                <a:gd name="T5" fmla="*/ 6 h 96"/>
                <a:gd name="T6" fmla="*/ 6 w 12"/>
                <a:gd name="T7" fmla="*/ 0 h 96"/>
                <a:gd name="T8" fmla="*/ 12 w 12"/>
                <a:gd name="T9" fmla="*/ 6 h 96"/>
                <a:gd name="T10" fmla="*/ 12 w 12"/>
                <a:gd name="T11" fmla="*/ 90 h 96"/>
                <a:gd name="T12" fmla="*/ 6 w 1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6">
                  <a:moveTo>
                    <a:pt x="6" y="96"/>
                  </a:moveTo>
                  <a:cubicBezTo>
                    <a:pt x="3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3"/>
                    <a:pt x="10" y="96"/>
                    <a:pt x="6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74"/>
            <p:cNvSpPr>
              <a:spLocks noEditPoints="1"/>
            </p:cNvSpPr>
            <p:nvPr/>
          </p:nvSpPr>
          <p:spPr bwMode="auto">
            <a:xfrm>
              <a:off x="2272869" y="3275031"/>
              <a:ext cx="204788" cy="169863"/>
            </a:xfrm>
            <a:custGeom>
              <a:avLst/>
              <a:gdLst>
                <a:gd name="T0" fmla="*/ 54 w 108"/>
                <a:gd name="T1" fmla="*/ 90 h 90"/>
                <a:gd name="T2" fmla="*/ 52 w 108"/>
                <a:gd name="T3" fmla="*/ 89 h 90"/>
                <a:gd name="T4" fmla="*/ 4 w 108"/>
                <a:gd name="T5" fmla="*/ 65 h 90"/>
                <a:gd name="T6" fmla="*/ 0 w 108"/>
                <a:gd name="T7" fmla="*/ 60 h 90"/>
                <a:gd name="T8" fmla="*/ 0 w 108"/>
                <a:gd name="T9" fmla="*/ 6 h 90"/>
                <a:gd name="T10" fmla="*/ 3 w 108"/>
                <a:gd name="T11" fmla="*/ 1 h 90"/>
                <a:gd name="T12" fmla="*/ 8 w 108"/>
                <a:gd name="T13" fmla="*/ 0 h 90"/>
                <a:gd name="T14" fmla="*/ 54 w 108"/>
                <a:gd name="T15" fmla="*/ 18 h 90"/>
                <a:gd name="T16" fmla="*/ 100 w 108"/>
                <a:gd name="T17" fmla="*/ 0 h 90"/>
                <a:gd name="T18" fmla="*/ 106 w 108"/>
                <a:gd name="T19" fmla="*/ 1 h 90"/>
                <a:gd name="T20" fmla="*/ 108 w 108"/>
                <a:gd name="T21" fmla="*/ 6 h 90"/>
                <a:gd name="T22" fmla="*/ 108 w 108"/>
                <a:gd name="T23" fmla="*/ 60 h 90"/>
                <a:gd name="T24" fmla="*/ 105 w 108"/>
                <a:gd name="T25" fmla="*/ 65 h 90"/>
                <a:gd name="T26" fmla="*/ 57 w 108"/>
                <a:gd name="T27" fmla="*/ 89 h 90"/>
                <a:gd name="T28" fmla="*/ 54 w 108"/>
                <a:gd name="T29" fmla="*/ 90 h 90"/>
                <a:gd name="T30" fmla="*/ 12 w 108"/>
                <a:gd name="T31" fmla="*/ 56 h 90"/>
                <a:gd name="T32" fmla="*/ 54 w 108"/>
                <a:gd name="T33" fmla="*/ 77 h 90"/>
                <a:gd name="T34" fmla="*/ 96 w 108"/>
                <a:gd name="T35" fmla="*/ 56 h 90"/>
                <a:gd name="T36" fmla="*/ 96 w 108"/>
                <a:gd name="T37" fmla="*/ 15 h 90"/>
                <a:gd name="T38" fmla="*/ 56 w 108"/>
                <a:gd name="T39" fmla="*/ 30 h 90"/>
                <a:gd name="T40" fmla="*/ 52 w 108"/>
                <a:gd name="T41" fmla="*/ 30 h 90"/>
                <a:gd name="T42" fmla="*/ 12 w 108"/>
                <a:gd name="T43" fmla="*/ 15 h 90"/>
                <a:gd name="T44" fmla="*/ 12 w 108"/>
                <a:gd name="T45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90">
                  <a:moveTo>
                    <a:pt x="54" y="90"/>
                  </a:moveTo>
                  <a:cubicBezTo>
                    <a:pt x="53" y="90"/>
                    <a:pt x="52" y="90"/>
                    <a:pt x="52" y="89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1"/>
                  </a:cubicBezTo>
                  <a:cubicBezTo>
                    <a:pt x="107" y="2"/>
                    <a:pt x="108" y="4"/>
                    <a:pt x="108" y="6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62"/>
                    <a:pt x="107" y="64"/>
                    <a:pt x="105" y="65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6" y="90"/>
                    <a:pt x="55" y="90"/>
                    <a:pt x="54" y="90"/>
                  </a:cubicBezTo>
                  <a:close/>
                  <a:moveTo>
                    <a:pt x="12" y="56"/>
                  </a:moveTo>
                  <a:cubicBezTo>
                    <a:pt x="54" y="77"/>
                    <a:pt x="54" y="77"/>
                    <a:pt x="54" y="77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3" y="30"/>
                    <a:pt x="52" y="30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2271281" y="3240106"/>
              <a:ext cx="207963" cy="58738"/>
            </a:xfrm>
            <a:custGeom>
              <a:avLst/>
              <a:gdLst>
                <a:gd name="T0" fmla="*/ 103 w 110"/>
                <a:gd name="T1" fmla="*/ 30 h 31"/>
                <a:gd name="T2" fmla="*/ 101 w 110"/>
                <a:gd name="T3" fmla="*/ 30 h 31"/>
                <a:gd name="T4" fmla="*/ 55 w 110"/>
                <a:gd name="T5" fmla="*/ 12 h 31"/>
                <a:gd name="T6" fmla="*/ 9 w 110"/>
                <a:gd name="T7" fmla="*/ 30 h 31"/>
                <a:gd name="T8" fmla="*/ 2 w 110"/>
                <a:gd name="T9" fmla="*/ 26 h 31"/>
                <a:gd name="T10" fmla="*/ 5 w 110"/>
                <a:gd name="T11" fmla="*/ 18 h 31"/>
                <a:gd name="T12" fmla="*/ 53 w 110"/>
                <a:gd name="T13" fmla="*/ 0 h 31"/>
                <a:gd name="T14" fmla="*/ 57 w 110"/>
                <a:gd name="T15" fmla="*/ 0 h 31"/>
                <a:gd name="T16" fmla="*/ 105 w 110"/>
                <a:gd name="T17" fmla="*/ 18 h 31"/>
                <a:gd name="T18" fmla="*/ 109 w 110"/>
                <a:gd name="T19" fmla="*/ 26 h 31"/>
                <a:gd name="T20" fmla="*/ 103 w 110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31">
                  <a:moveTo>
                    <a:pt x="103" y="30"/>
                  </a:moveTo>
                  <a:cubicBezTo>
                    <a:pt x="103" y="30"/>
                    <a:pt x="102" y="30"/>
                    <a:pt x="101" y="3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1"/>
                    <a:pt x="3" y="29"/>
                    <a:pt x="2" y="26"/>
                  </a:cubicBezTo>
                  <a:cubicBezTo>
                    <a:pt x="0" y="23"/>
                    <a:pt x="2" y="20"/>
                    <a:pt x="5" y="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8" y="20"/>
                    <a:pt x="110" y="23"/>
                    <a:pt x="109" y="26"/>
                  </a:cubicBezTo>
                  <a:cubicBezTo>
                    <a:pt x="108" y="29"/>
                    <a:pt x="106" y="30"/>
                    <a:pt x="103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76"/>
            <p:cNvSpPr>
              <a:spLocks/>
            </p:cNvSpPr>
            <p:nvPr/>
          </p:nvSpPr>
          <p:spPr bwMode="auto">
            <a:xfrm>
              <a:off x="2363356" y="3308369"/>
              <a:ext cx="22225" cy="136525"/>
            </a:xfrm>
            <a:custGeom>
              <a:avLst/>
              <a:gdLst>
                <a:gd name="T0" fmla="*/ 6 w 12"/>
                <a:gd name="T1" fmla="*/ 72 h 72"/>
                <a:gd name="T2" fmla="*/ 0 w 12"/>
                <a:gd name="T3" fmla="*/ 66 h 72"/>
                <a:gd name="T4" fmla="*/ 0 w 12"/>
                <a:gd name="T5" fmla="*/ 6 h 72"/>
                <a:gd name="T6" fmla="*/ 6 w 12"/>
                <a:gd name="T7" fmla="*/ 0 h 72"/>
                <a:gd name="T8" fmla="*/ 12 w 12"/>
                <a:gd name="T9" fmla="*/ 6 h 72"/>
                <a:gd name="T10" fmla="*/ 12 w 12"/>
                <a:gd name="T11" fmla="*/ 66 h 72"/>
                <a:gd name="T12" fmla="*/ 6 w 1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2">
                  <a:moveTo>
                    <a:pt x="6" y="72"/>
                  </a:move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9"/>
                    <a:pt x="10" y="72"/>
                    <a:pt x="6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953781" y="3297256"/>
              <a:ext cx="295275" cy="250825"/>
            </a:xfrm>
            <a:custGeom>
              <a:avLst/>
              <a:gdLst>
                <a:gd name="T0" fmla="*/ 78 w 156"/>
                <a:gd name="T1" fmla="*/ 132 h 132"/>
                <a:gd name="T2" fmla="*/ 76 w 156"/>
                <a:gd name="T3" fmla="*/ 132 h 132"/>
                <a:gd name="T4" fmla="*/ 4 w 156"/>
                <a:gd name="T5" fmla="*/ 108 h 132"/>
                <a:gd name="T6" fmla="*/ 0 w 156"/>
                <a:gd name="T7" fmla="*/ 102 h 132"/>
                <a:gd name="T8" fmla="*/ 0 w 156"/>
                <a:gd name="T9" fmla="*/ 6 h 132"/>
                <a:gd name="T10" fmla="*/ 3 w 156"/>
                <a:gd name="T11" fmla="*/ 1 h 132"/>
                <a:gd name="T12" fmla="*/ 8 w 156"/>
                <a:gd name="T13" fmla="*/ 0 h 132"/>
                <a:gd name="T14" fmla="*/ 78 w 156"/>
                <a:gd name="T15" fmla="*/ 24 h 132"/>
                <a:gd name="T16" fmla="*/ 148 w 156"/>
                <a:gd name="T17" fmla="*/ 0 h 132"/>
                <a:gd name="T18" fmla="*/ 154 w 156"/>
                <a:gd name="T19" fmla="*/ 1 h 132"/>
                <a:gd name="T20" fmla="*/ 156 w 156"/>
                <a:gd name="T21" fmla="*/ 6 h 132"/>
                <a:gd name="T22" fmla="*/ 156 w 156"/>
                <a:gd name="T23" fmla="*/ 102 h 132"/>
                <a:gd name="T24" fmla="*/ 152 w 156"/>
                <a:gd name="T25" fmla="*/ 108 h 132"/>
                <a:gd name="T26" fmla="*/ 80 w 156"/>
                <a:gd name="T27" fmla="*/ 132 h 132"/>
                <a:gd name="T28" fmla="*/ 78 w 156"/>
                <a:gd name="T29" fmla="*/ 132 h 132"/>
                <a:gd name="T30" fmla="*/ 12 w 156"/>
                <a:gd name="T31" fmla="*/ 98 h 132"/>
                <a:gd name="T32" fmla="*/ 78 w 156"/>
                <a:gd name="T33" fmla="*/ 120 h 132"/>
                <a:gd name="T34" fmla="*/ 144 w 156"/>
                <a:gd name="T35" fmla="*/ 98 h 132"/>
                <a:gd name="T36" fmla="*/ 144 w 156"/>
                <a:gd name="T37" fmla="*/ 14 h 132"/>
                <a:gd name="T38" fmla="*/ 80 w 156"/>
                <a:gd name="T39" fmla="*/ 36 h 132"/>
                <a:gd name="T40" fmla="*/ 76 w 156"/>
                <a:gd name="T41" fmla="*/ 36 h 132"/>
                <a:gd name="T42" fmla="*/ 12 w 156"/>
                <a:gd name="T43" fmla="*/ 14 h 132"/>
                <a:gd name="T44" fmla="*/ 12 w 156"/>
                <a:gd name="T45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132">
                  <a:moveTo>
                    <a:pt x="78" y="132"/>
                  </a:moveTo>
                  <a:cubicBezTo>
                    <a:pt x="78" y="132"/>
                    <a:pt x="77" y="132"/>
                    <a:pt x="76" y="13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2" y="107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0"/>
                    <a:pt x="154" y="1"/>
                  </a:cubicBezTo>
                  <a:cubicBezTo>
                    <a:pt x="155" y="2"/>
                    <a:pt x="156" y="4"/>
                    <a:pt x="156" y="6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6" y="105"/>
                    <a:pt x="155" y="107"/>
                    <a:pt x="152" y="108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2"/>
                    <a:pt x="79" y="132"/>
                    <a:pt x="78" y="132"/>
                  </a:cubicBezTo>
                  <a:close/>
                  <a:moveTo>
                    <a:pt x="12" y="98"/>
                  </a:moveTo>
                  <a:cubicBezTo>
                    <a:pt x="78" y="120"/>
                    <a:pt x="78" y="120"/>
                    <a:pt x="78" y="120"/>
                  </a:cubicBezTo>
                  <a:cubicBezTo>
                    <a:pt x="144" y="98"/>
                    <a:pt x="144" y="98"/>
                    <a:pt x="144" y="98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9" y="36"/>
                    <a:pt x="78" y="36"/>
                    <a:pt x="76" y="36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78"/>
            <p:cNvSpPr>
              <a:spLocks/>
            </p:cNvSpPr>
            <p:nvPr/>
          </p:nvSpPr>
          <p:spPr bwMode="auto">
            <a:xfrm>
              <a:off x="1952194" y="3251219"/>
              <a:ext cx="300038" cy="71438"/>
            </a:xfrm>
            <a:custGeom>
              <a:avLst/>
              <a:gdLst>
                <a:gd name="T0" fmla="*/ 151 w 158"/>
                <a:gd name="T1" fmla="*/ 36 h 37"/>
                <a:gd name="T2" fmla="*/ 149 w 158"/>
                <a:gd name="T3" fmla="*/ 36 h 37"/>
                <a:gd name="T4" fmla="*/ 79 w 158"/>
                <a:gd name="T5" fmla="*/ 12 h 37"/>
                <a:gd name="T6" fmla="*/ 9 w 158"/>
                <a:gd name="T7" fmla="*/ 36 h 37"/>
                <a:gd name="T8" fmla="*/ 2 w 158"/>
                <a:gd name="T9" fmla="*/ 32 h 37"/>
                <a:gd name="T10" fmla="*/ 5 w 158"/>
                <a:gd name="T11" fmla="*/ 24 h 37"/>
                <a:gd name="T12" fmla="*/ 77 w 158"/>
                <a:gd name="T13" fmla="*/ 0 h 37"/>
                <a:gd name="T14" fmla="*/ 81 w 158"/>
                <a:gd name="T15" fmla="*/ 0 h 37"/>
                <a:gd name="T16" fmla="*/ 153 w 158"/>
                <a:gd name="T17" fmla="*/ 24 h 37"/>
                <a:gd name="T18" fmla="*/ 157 w 158"/>
                <a:gd name="T19" fmla="*/ 32 h 37"/>
                <a:gd name="T20" fmla="*/ 151 w 158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37">
                  <a:moveTo>
                    <a:pt x="151" y="36"/>
                  </a:moveTo>
                  <a:cubicBezTo>
                    <a:pt x="151" y="36"/>
                    <a:pt x="150" y="36"/>
                    <a:pt x="149" y="3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6" y="37"/>
                    <a:pt x="3" y="35"/>
                    <a:pt x="2" y="32"/>
                  </a:cubicBezTo>
                  <a:cubicBezTo>
                    <a:pt x="0" y="29"/>
                    <a:pt x="2" y="25"/>
                    <a:pt x="5" y="2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6" y="25"/>
                    <a:pt x="158" y="29"/>
                    <a:pt x="157" y="32"/>
                  </a:cubicBezTo>
                  <a:cubicBezTo>
                    <a:pt x="156" y="34"/>
                    <a:pt x="154" y="36"/>
                    <a:pt x="151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2090306" y="3343294"/>
              <a:ext cx="23813" cy="204788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3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0" y="108"/>
                    <a:pt x="6" y="1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14400" y="2079051"/>
            <a:ext cx="666840" cy="675280"/>
            <a:chOff x="4057650" y="3536950"/>
            <a:chExt cx="376238" cy="381000"/>
          </a:xfrm>
          <a:solidFill>
            <a:schemeClr val="accent4">
              <a:lumMod val="75000"/>
            </a:schemeClr>
          </a:solidFill>
        </p:grpSpPr>
        <p:sp>
          <p:nvSpPr>
            <p:cNvPr id="54" name="Freeform 91"/>
            <p:cNvSpPr>
              <a:spLocks noEditPoints="1"/>
            </p:cNvSpPr>
            <p:nvPr/>
          </p:nvSpPr>
          <p:spPr bwMode="auto">
            <a:xfrm>
              <a:off x="4103688" y="3536950"/>
              <a:ext cx="285750" cy="285750"/>
            </a:xfrm>
            <a:custGeom>
              <a:avLst/>
              <a:gdLst>
                <a:gd name="T0" fmla="*/ 103 w 216"/>
                <a:gd name="T1" fmla="*/ 215 h 217"/>
                <a:gd name="T2" fmla="*/ 71 w 216"/>
                <a:gd name="T3" fmla="*/ 208 h 217"/>
                <a:gd name="T4" fmla="*/ 63 w 216"/>
                <a:gd name="T5" fmla="*/ 205 h 217"/>
                <a:gd name="T6" fmla="*/ 36 w 216"/>
                <a:gd name="T7" fmla="*/ 187 h 217"/>
                <a:gd name="T8" fmla="*/ 30 w 216"/>
                <a:gd name="T9" fmla="*/ 180 h 217"/>
                <a:gd name="T10" fmla="*/ 12 w 216"/>
                <a:gd name="T11" fmla="*/ 154 h 217"/>
                <a:gd name="T12" fmla="*/ 8 w 216"/>
                <a:gd name="T13" fmla="*/ 145 h 217"/>
                <a:gd name="T14" fmla="*/ 2 w 216"/>
                <a:gd name="T15" fmla="*/ 113 h 217"/>
                <a:gd name="T16" fmla="*/ 2 w 216"/>
                <a:gd name="T17" fmla="*/ 104 h 217"/>
                <a:gd name="T18" fmla="*/ 8 w 216"/>
                <a:gd name="T19" fmla="*/ 73 h 217"/>
                <a:gd name="T20" fmla="*/ 12 w 216"/>
                <a:gd name="T21" fmla="*/ 64 h 217"/>
                <a:gd name="T22" fmla="*/ 30 w 216"/>
                <a:gd name="T23" fmla="*/ 37 h 217"/>
                <a:gd name="T24" fmla="*/ 36 w 216"/>
                <a:gd name="T25" fmla="*/ 31 h 217"/>
                <a:gd name="T26" fmla="*/ 63 w 216"/>
                <a:gd name="T27" fmla="*/ 13 h 217"/>
                <a:gd name="T28" fmla="*/ 71 w 216"/>
                <a:gd name="T29" fmla="*/ 9 h 217"/>
                <a:gd name="T30" fmla="*/ 103 w 216"/>
                <a:gd name="T31" fmla="*/ 3 h 217"/>
                <a:gd name="T32" fmla="*/ 126 w 216"/>
                <a:gd name="T33" fmla="*/ 19 h 217"/>
                <a:gd name="T34" fmla="*/ 149 w 216"/>
                <a:gd name="T35" fmla="*/ 9 h 217"/>
                <a:gd name="T36" fmla="*/ 159 w 216"/>
                <a:gd name="T37" fmla="*/ 33 h 217"/>
                <a:gd name="T38" fmla="*/ 184 w 216"/>
                <a:gd name="T39" fmla="*/ 32 h 217"/>
                <a:gd name="T40" fmla="*/ 184 w 216"/>
                <a:gd name="T41" fmla="*/ 58 h 217"/>
                <a:gd name="T42" fmla="*/ 207 w 216"/>
                <a:gd name="T43" fmla="*/ 67 h 217"/>
                <a:gd name="T44" fmla="*/ 198 w 216"/>
                <a:gd name="T45" fmla="*/ 91 h 217"/>
                <a:gd name="T46" fmla="*/ 216 w 216"/>
                <a:gd name="T47" fmla="*/ 109 h 217"/>
                <a:gd name="T48" fmla="*/ 198 w 216"/>
                <a:gd name="T49" fmla="*/ 127 h 217"/>
                <a:gd name="T50" fmla="*/ 207 w 216"/>
                <a:gd name="T51" fmla="*/ 150 h 217"/>
                <a:gd name="T52" fmla="*/ 184 w 216"/>
                <a:gd name="T53" fmla="*/ 160 h 217"/>
                <a:gd name="T54" fmla="*/ 184 w 216"/>
                <a:gd name="T55" fmla="*/ 185 h 217"/>
                <a:gd name="T56" fmla="*/ 159 w 216"/>
                <a:gd name="T57" fmla="*/ 185 h 217"/>
                <a:gd name="T58" fmla="*/ 149 w 216"/>
                <a:gd name="T59" fmla="*/ 209 h 217"/>
                <a:gd name="T60" fmla="*/ 126 w 216"/>
                <a:gd name="T61" fmla="*/ 199 h 217"/>
                <a:gd name="T62" fmla="*/ 108 w 216"/>
                <a:gd name="T63" fmla="*/ 217 h 217"/>
                <a:gd name="T64" fmla="*/ 96 w 216"/>
                <a:gd name="T65" fmla="*/ 187 h 217"/>
                <a:gd name="T66" fmla="*/ 119 w 216"/>
                <a:gd name="T67" fmla="*/ 187 h 217"/>
                <a:gd name="T68" fmla="*/ 143 w 216"/>
                <a:gd name="T69" fmla="*/ 194 h 217"/>
                <a:gd name="T70" fmla="*/ 155 w 216"/>
                <a:gd name="T71" fmla="*/ 173 h 217"/>
                <a:gd name="T72" fmla="*/ 171 w 216"/>
                <a:gd name="T73" fmla="*/ 156 h 217"/>
                <a:gd name="T74" fmla="*/ 193 w 216"/>
                <a:gd name="T75" fmla="*/ 144 h 217"/>
                <a:gd name="T76" fmla="*/ 186 w 216"/>
                <a:gd name="T77" fmla="*/ 121 h 217"/>
                <a:gd name="T78" fmla="*/ 186 w 216"/>
                <a:gd name="T79" fmla="*/ 97 h 217"/>
                <a:gd name="T80" fmla="*/ 193 w 216"/>
                <a:gd name="T81" fmla="*/ 73 h 217"/>
                <a:gd name="T82" fmla="*/ 171 w 216"/>
                <a:gd name="T83" fmla="*/ 62 h 217"/>
                <a:gd name="T84" fmla="*/ 155 w 216"/>
                <a:gd name="T85" fmla="*/ 45 h 217"/>
                <a:gd name="T86" fmla="*/ 143 w 216"/>
                <a:gd name="T87" fmla="*/ 23 h 217"/>
                <a:gd name="T88" fmla="*/ 119 w 216"/>
                <a:gd name="T89" fmla="*/ 30 h 217"/>
                <a:gd name="T90" fmla="*/ 96 w 216"/>
                <a:gd name="T91" fmla="*/ 30 h 217"/>
                <a:gd name="T92" fmla="*/ 72 w 216"/>
                <a:gd name="T93" fmla="*/ 23 h 217"/>
                <a:gd name="T94" fmla="*/ 60 w 216"/>
                <a:gd name="T95" fmla="*/ 45 h 217"/>
                <a:gd name="T96" fmla="*/ 44 w 216"/>
                <a:gd name="T97" fmla="*/ 62 h 217"/>
                <a:gd name="T98" fmla="*/ 22 w 216"/>
                <a:gd name="T99" fmla="*/ 73 h 217"/>
                <a:gd name="T100" fmla="*/ 29 w 216"/>
                <a:gd name="T101" fmla="*/ 97 h 217"/>
                <a:gd name="T102" fmla="*/ 29 w 216"/>
                <a:gd name="T103" fmla="*/ 121 h 217"/>
                <a:gd name="T104" fmla="*/ 22 w 216"/>
                <a:gd name="T105" fmla="*/ 144 h 217"/>
                <a:gd name="T106" fmla="*/ 44 w 216"/>
                <a:gd name="T107" fmla="*/ 156 h 217"/>
                <a:gd name="T108" fmla="*/ 60 w 216"/>
                <a:gd name="T109" fmla="*/ 173 h 217"/>
                <a:gd name="T110" fmla="*/ 72 w 216"/>
                <a:gd name="T111" fmla="*/ 194 h 217"/>
                <a:gd name="T112" fmla="*/ 91 w 216"/>
                <a:gd name="T113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217">
                  <a:moveTo>
                    <a:pt x="108" y="217"/>
                  </a:moveTo>
                  <a:cubicBezTo>
                    <a:pt x="106" y="217"/>
                    <a:pt x="104" y="216"/>
                    <a:pt x="103" y="215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0" y="209"/>
                    <a:pt x="68" y="209"/>
                    <a:pt x="66" y="209"/>
                  </a:cubicBezTo>
                  <a:cubicBezTo>
                    <a:pt x="65" y="208"/>
                    <a:pt x="63" y="207"/>
                    <a:pt x="63" y="205"/>
                  </a:cubicBezTo>
                  <a:cubicBezTo>
                    <a:pt x="57" y="185"/>
                    <a:pt x="57" y="185"/>
                    <a:pt x="57" y="185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4" y="187"/>
                    <a:pt x="33" y="186"/>
                    <a:pt x="31" y="185"/>
                  </a:cubicBezTo>
                  <a:cubicBezTo>
                    <a:pt x="30" y="184"/>
                    <a:pt x="29" y="182"/>
                    <a:pt x="30" y="18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0" y="153"/>
                    <a:pt x="9" y="152"/>
                    <a:pt x="8" y="150"/>
                  </a:cubicBezTo>
                  <a:cubicBezTo>
                    <a:pt x="7" y="148"/>
                    <a:pt x="7" y="147"/>
                    <a:pt x="8" y="145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0" y="112"/>
                    <a:pt x="0" y="111"/>
                    <a:pt x="0" y="109"/>
                  </a:cubicBezTo>
                  <a:cubicBezTo>
                    <a:pt x="0" y="107"/>
                    <a:pt x="0" y="105"/>
                    <a:pt x="2" y="104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1"/>
                    <a:pt x="7" y="69"/>
                    <a:pt x="8" y="67"/>
                  </a:cubicBezTo>
                  <a:cubicBezTo>
                    <a:pt x="9" y="66"/>
                    <a:pt x="10" y="65"/>
                    <a:pt x="12" y="64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5"/>
                    <a:pt x="30" y="34"/>
                    <a:pt x="31" y="32"/>
                  </a:cubicBezTo>
                  <a:cubicBezTo>
                    <a:pt x="33" y="31"/>
                    <a:pt x="34" y="31"/>
                    <a:pt x="36" y="3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1"/>
                    <a:pt x="65" y="10"/>
                    <a:pt x="66" y="9"/>
                  </a:cubicBezTo>
                  <a:cubicBezTo>
                    <a:pt x="68" y="8"/>
                    <a:pt x="70" y="8"/>
                    <a:pt x="71" y="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5" y="0"/>
                    <a:pt x="110" y="0"/>
                    <a:pt x="112" y="3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8"/>
                    <a:pt x="147" y="8"/>
                    <a:pt x="149" y="9"/>
                  </a:cubicBezTo>
                  <a:cubicBezTo>
                    <a:pt x="151" y="10"/>
                    <a:pt x="152" y="11"/>
                    <a:pt x="152" y="1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81" y="31"/>
                    <a:pt x="183" y="31"/>
                    <a:pt x="184" y="32"/>
                  </a:cubicBezTo>
                  <a:cubicBezTo>
                    <a:pt x="185" y="34"/>
                    <a:pt x="186" y="35"/>
                    <a:pt x="186" y="37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5"/>
                    <a:pt x="207" y="66"/>
                    <a:pt x="207" y="67"/>
                  </a:cubicBezTo>
                  <a:cubicBezTo>
                    <a:pt x="208" y="69"/>
                    <a:pt x="208" y="71"/>
                    <a:pt x="207" y="73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5" y="105"/>
                    <a:pt x="216" y="107"/>
                    <a:pt x="216" y="109"/>
                  </a:cubicBezTo>
                  <a:cubicBezTo>
                    <a:pt x="216" y="111"/>
                    <a:pt x="215" y="112"/>
                    <a:pt x="213" y="113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8" y="147"/>
                    <a:pt x="208" y="148"/>
                    <a:pt x="207" y="150"/>
                  </a:cubicBezTo>
                  <a:cubicBezTo>
                    <a:pt x="207" y="152"/>
                    <a:pt x="205" y="153"/>
                    <a:pt x="204" y="154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6" y="182"/>
                    <a:pt x="185" y="184"/>
                    <a:pt x="184" y="185"/>
                  </a:cubicBezTo>
                  <a:cubicBezTo>
                    <a:pt x="183" y="186"/>
                    <a:pt x="181" y="187"/>
                    <a:pt x="179" y="187"/>
                  </a:cubicBezTo>
                  <a:cubicBezTo>
                    <a:pt x="159" y="185"/>
                    <a:pt x="159" y="185"/>
                    <a:pt x="159" y="185"/>
                  </a:cubicBezTo>
                  <a:cubicBezTo>
                    <a:pt x="152" y="205"/>
                    <a:pt x="152" y="205"/>
                    <a:pt x="152" y="205"/>
                  </a:cubicBezTo>
                  <a:cubicBezTo>
                    <a:pt x="152" y="207"/>
                    <a:pt x="151" y="208"/>
                    <a:pt x="149" y="209"/>
                  </a:cubicBezTo>
                  <a:cubicBezTo>
                    <a:pt x="147" y="209"/>
                    <a:pt x="145" y="209"/>
                    <a:pt x="144" y="208"/>
                  </a:cubicBezTo>
                  <a:cubicBezTo>
                    <a:pt x="126" y="199"/>
                    <a:pt x="126" y="199"/>
                    <a:pt x="126" y="199"/>
                  </a:cubicBezTo>
                  <a:cubicBezTo>
                    <a:pt x="112" y="215"/>
                    <a:pt x="112" y="215"/>
                    <a:pt x="112" y="215"/>
                  </a:cubicBezTo>
                  <a:cubicBezTo>
                    <a:pt x="111" y="216"/>
                    <a:pt x="109" y="217"/>
                    <a:pt x="108" y="217"/>
                  </a:cubicBezTo>
                  <a:close/>
                  <a:moveTo>
                    <a:pt x="91" y="185"/>
                  </a:moveTo>
                  <a:cubicBezTo>
                    <a:pt x="93" y="185"/>
                    <a:pt x="95" y="186"/>
                    <a:pt x="96" y="187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121" y="185"/>
                    <a:pt x="124" y="185"/>
                    <a:pt x="127" y="186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9" y="174"/>
                    <a:pt x="152" y="172"/>
                    <a:pt x="155" y="173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1" y="153"/>
                    <a:pt x="173" y="151"/>
                    <a:pt x="176" y="150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83" y="125"/>
                    <a:pt x="184" y="122"/>
                    <a:pt x="186" y="121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4" y="95"/>
                    <a:pt x="183" y="92"/>
                    <a:pt x="185" y="90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3" y="67"/>
                    <a:pt x="171" y="64"/>
                    <a:pt x="171" y="62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2" y="45"/>
                    <a:pt x="149" y="43"/>
                    <a:pt x="149" y="41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4" y="33"/>
                    <a:pt x="121" y="32"/>
                    <a:pt x="119" y="30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4" y="32"/>
                    <a:pt x="91" y="33"/>
                    <a:pt x="88" y="32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3"/>
                    <a:pt x="63" y="45"/>
                    <a:pt x="60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4"/>
                    <a:pt x="42" y="67"/>
                    <a:pt x="40" y="68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2"/>
                    <a:pt x="31" y="95"/>
                    <a:pt x="29" y="9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31" y="122"/>
                    <a:pt x="32" y="125"/>
                    <a:pt x="31" y="128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2" y="151"/>
                    <a:pt x="44" y="153"/>
                    <a:pt x="44" y="156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3" y="172"/>
                    <a:pt x="66" y="174"/>
                    <a:pt x="67" y="177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89" y="185"/>
                    <a:pt x="90" y="185"/>
                    <a:pt x="91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92"/>
            <p:cNvSpPr>
              <a:spLocks noEditPoints="1"/>
            </p:cNvSpPr>
            <p:nvPr/>
          </p:nvSpPr>
          <p:spPr bwMode="auto">
            <a:xfrm>
              <a:off x="4165600" y="3594100"/>
              <a:ext cx="160338" cy="149225"/>
            </a:xfrm>
            <a:custGeom>
              <a:avLst/>
              <a:gdLst>
                <a:gd name="T0" fmla="*/ 97 w 121"/>
                <a:gd name="T1" fmla="*/ 114 h 114"/>
                <a:gd name="T2" fmla="*/ 93 w 121"/>
                <a:gd name="T3" fmla="*/ 113 h 114"/>
                <a:gd name="T4" fmla="*/ 61 w 121"/>
                <a:gd name="T5" fmla="*/ 92 h 114"/>
                <a:gd name="T6" fmla="*/ 28 w 121"/>
                <a:gd name="T7" fmla="*/ 113 h 114"/>
                <a:gd name="T8" fmla="*/ 21 w 121"/>
                <a:gd name="T9" fmla="*/ 113 h 114"/>
                <a:gd name="T10" fmla="*/ 19 w 121"/>
                <a:gd name="T11" fmla="*/ 106 h 114"/>
                <a:gd name="T12" fmla="*/ 30 w 121"/>
                <a:gd name="T13" fmla="*/ 68 h 114"/>
                <a:gd name="T14" fmla="*/ 2 w 121"/>
                <a:gd name="T15" fmla="*/ 40 h 114"/>
                <a:gd name="T16" fmla="*/ 1 w 121"/>
                <a:gd name="T17" fmla="*/ 33 h 114"/>
                <a:gd name="T18" fmla="*/ 7 w 121"/>
                <a:gd name="T19" fmla="*/ 30 h 114"/>
                <a:gd name="T20" fmla="*/ 39 w 121"/>
                <a:gd name="T21" fmla="*/ 30 h 114"/>
                <a:gd name="T22" fmla="*/ 55 w 121"/>
                <a:gd name="T23" fmla="*/ 3 h 114"/>
                <a:gd name="T24" fmla="*/ 61 w 121"/>
                <a:gd name="T25" fmla="*/ 0 h 114"/>
                <a:gd name="T26" fmla="*/ 66 w 121"/>
                <a:gd name="T27" fmla="*/ 3 h 114"/>
                <a:gd name="T28" fmla="*/ 82 w 121"/>
                <a:gd name="T29" fmla="*/ 30 h 114"/>
                <a:gd name="T30" fmla="*/ 115 w 121"/>
                <a:gd name="T31" fmla="*/ 30 h 114"/>
                <a:gd name="T32" fmla="*/ 120 w 121"/>
                <a:gd name="T33" fmla="*/ 33 h 114"/>
                <a:gd name="T34" fmla="*/ 119 w 121"/>
                <a:gd name="T35" fmla="*/ 40 h 114"/>
                <a:gd name="T36" fmla="*/ 91 w 121"/>
                <a:gd name="T37" fmla="*/ 68 h 114"/>
                <a:gd name="T38" fmla="*/ 102 w 121"/>
                <a:gd name="T39" fmla="*/ 106 h 114"/>
                <a:gd name="T40" fmla="*/ 100 w 121"/>
                <a:gd name="T41" fmla="*/ 113 h 114"/>
                <a:gd name="T42" fmla="*/ 97 w 121"/>
                <a:gd name="T43" fmla="*/ 114 h 114"/>
                <a:gd name="T44" fmla="*/ 61 w 121"/>
                <a:gd name="T45" fmla="*/ 79 h 114"/>
                <a:gd name="T46" fmla="*/ 64 w 121"/>
                <a:gd name="T47" fmla="*/ 80 h 114"/>
                <a:gd name="T48" fmla="*/ 87 w 121"/>
                <a:gd name="T49" fmla="*/ 94 h 114"/>
                <a:gd name="T50" fmla="*/ 79 w 121"/>
                <a:gd name="T51" fmla="*/ 67 h 114"/>
                <a:gd name="T52" fmla="*/ 80 w 121"/>
                <a:gd name="T53" fmla="*/ 62 h 114"/>
                <a:gd name="T54" fmla="*/ 100 w 121"/>
                <a:gd name="T55" fmla="*/ 42 h 114"/>
                <a:gd name="T56" fmla="*/ 79 w 121"/>
                <a:gd name="T57" fmla="*/ 42 h 114"/>
                <a:gd name="T58" fmla="*/ 73 w 121"/>
                <a:gd name="T59" fmla="*/ 39 h 114"/>
                <a:gd name="T60" fmla="*/ 61 w 121"/>
                <a:gd name="T61" fmla="*/ 17 h 114"/>
                <a:gd name="T62" fmla="*/ 48 w 121"/>
                <a:gd name="T63" fmla="*/ 39 h 114"/>
                <a:gd name="T64" fmla="*/ 43 w 121"/>
                <a:gd name="T65" fmla="*/ 42 h 114"/>
                <a:gd name="T66" fmla="*/ 21 w 121"/>
                <a:gd name="T67" fmla="*/ 42 h 114"/>
                <a:gd name="T68" fmla="*/ 41 w 121"/>
                <a:gd name="T69" fmla="*/ 62 h 114"/>
                <a:gd name="T70" fmla="*/ 42 w 121"/>
                <a:gd name="T71" fmla="*/ 67 h 114"/>
                <a:gd name="T72" fmla="*/ 35 w 121"/>
                <a:gd name="T73" fmla="*/ 94 h 114"/>
                <a:gd name="T74" fmla="*/ 57 w 121"/>
                <a:gd name="T75" fmla="*/ 80 h 114"/>
                <a:gd name="T76" fmla="*/ 61 w 121"/>
                <a:gd name="T77" fmla="*/ 7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14">
                  <a:moveTo>
                    <a:pt x="97" y="114"/>
                  </a:moveTo>
                  <a:cubicBezTo>
                    <a:pt x="96" y="114"/>
                    <a:pt x="94" y="113"/>
                    <a:pt x="93" y="113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6" y="114"/>
                    <a:pt x="23" y="114"/>
                    <a:pt x="21" y="113"/>
                  </a:cubicBezTo>
                  <a:cubicBezTo>
                    <a:pt x="19" y="111"/>
                    <a:pt x="18" y="109"/>
                    <a:pt x="19" y="106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8"/>
                    <a:pt x="0" y="36"/>
                    <a:pt x="1" y="33"/>
                  </a:cubicBezTo>
                  <a:cubicBezTo>
                    <a:pt x="2" y="31"/>
                    <a:pt x="4" y="30"/>
                    <a:pt x="7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59" y="0"/>
                    <a:pt x="61" y="0"/>
                  </a:cubicBezTo>
                  <a:cubicBezTo>
                    <a:pt x="63" y="0"/>
                    <a:pt x="65" y="1"/>
                    <a:pt x="66" y="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9" y="31"/>
                    <a:pt x="120" y="33"/>
                  </a:cubicBezTo>
                  <a:cubicBezTo>
                    <a:pt x="121" y="36"/>
                    <a:pt x="121" y="38"/>
                    <a:pt x="119" y="40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3" y="109"/>
                    <a:pt x="102" y="111"/>
                    <a:pt x="100" y="113"/>
                  </a:cubicBezTo>
                  <a:cubicBezTo>
                    <a:pt x="99" y="113"/>
                    <a:pt x="98" y="114"/>
                    <a:pt x="97" y="114"/>
                  </a:cubicBezTo>
                  <a:close/>
                  <a:moveTo>
                    <a:pt x="61" y="79"/>
                  </a:moveTo>
                  <a:cubicBezTo>
                    <a:pt x="62" y="79"/>
                    <a:pt x="63" y="80"/>
                    <a:pt x="64" y="80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5"/>
                    <a:pt x="79" y="63"/>
                    <a:pt x="80" y="6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7" y="42"/>
                    <a:pt x="75" y="41"/>
                    <a:pt x="73" y="39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1"/>
                    <a:pt x="45" y="42"/>
                    <a:pt x="43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3"/>
                    <a:pt x="43" y="65"/>
                    <a:pt x="42" y="67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8" y="80"/>
                    <a:pt x="60" y="79"/>
                    <a:pt x="61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93"/>
            <p:cNvSpPr>
              <a:spLocks/>
            </p:cNvSpPr>
            <p:nvPr/>
          </p:nvSpPr>
          <p:spPr bwMode="auto">
            <a:xfrm>
              <a:off x="4294188" y="3765550"/>
              <a:ext cx="139700" cy="152400"/>
            </a:xfrm>
            <a:custGeom>
              <a:avLst/>
              <a:gdLst>
                <a:gd name="T0" fmla="*/ 37 w 106"/>
                <a:gd name="T1" fmla="*/ 116 h 116"/>
                <a:gd name="T2" fmla="*/ 32 w 106"/>
                <a:gd name="T3" fmla="*/ 113 h 116"/>
                <a:gd name="T4" fmla="*/ 0 w 106"/>
                <a:gd name="T5" fmla="*/ 59 h 116"/>
                <a:gd name="T6" fmla="*/ 11 w 106"/>
                <a:gd name="T7" fmla="*/ 53 h 116"/>
                <a:gd name="T8" fmla="*/ 36 w 106"/>
                <a:gd name="T9" fmla="*/ 96 h 116"/>
                <a:gd name="T10" fmla="*/ 48 w 106"/>
                <a:gd name="T11" fmla="*/ 64 h 116"/>
                <a:gd name="T12" fmla="*/ 54 w 106"/>
                <a:gd name="T13" fmla="*/ 60 h 116"/>
                <a:gd name="T14" fmla="*/ 88 w 106"/>
                <a:gd name="T15" fmla="*/ 66 h 116"/>
                <a:gd name="T16" fmla="*/ 54 w 106"/>
                <a:gd name="T17" fmla="*/ 6 h 116"/>
                <a:gd name="T18" fmla="*/ 64 w 106"/>
                <a:gd name="T19" fmla="*/ 0 h 116"/>
                <a:gd name="T20" fmla="*/ 105 w 106"/>
                <a:gd name="T21" fmla="*/ 71 h 116"/>
                <a:gd name="T22" fmla="*/ 105 w 106"/>
                <a:gd name="T23" fmla="*/ 77 h 116"/>
                <a:gd name="T24" fmla="*/ 99 w 106"/>
                <a:gd name="T25" fmla="*/ 79 h 116"/>
                <a:gd name="T26" fmla="*/ 57 w 106"/>
                <a:gd name="T27" fmla="*/ 72 h 116"/>
                <a:gd name="T28" fmla="*/ 43 w 106"/>
                <a:gd name="T29" fmla="*/ 112 h 116"/>
                <a:gd name="T30" fmla="*/ 38 w 106"/>
                <a:gd name="T31" fmla="*/ 116 h 116"/>
                <a:gd name="T32" fmla="*/ 37 w 106"/>
                <a:gd name="T3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6">
                  <a:moveTo>
                    <a:pt x="37" y="116"/>
                  </a:moveTo>
                  <a:cubicBezTo>
                    <a:pt x="35" y="116"/>
                    <a:pt x="33" y="115"/>
                    <a:pt x="32" y="1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1"/>
                    <a:pt x="52" y="59"/>
                    <a:pt x="54" y="60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6" y="73"/>
                    <a:pt x="106" y="75"/>
                    <a:pt x="105" y="77"/>
                  </a:cubicBezTo>
                  <a:cubicBezTo>
                    <a:pt x="103" y="79"/>
                    <a:pt x="101" y="80"/>
                    <a:pt x="99" y="7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2" y="114"/>
                    <a:pt x="40" y="116"/>
                    <a:pt x="38" y="116"/>
                  </a:cubicBezTo>
                  <a:cubicBezTo>
                    <a:pt x="38" y="116"/>
                    <a:pt x="38" y="116"/>
                    <a:pt x="37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94"/>
            <p:cNvSpPr>
              <a:spLocks/>
            </p:cNvSpPr>
            <p:nvPr/>
          </p:nvSpPr>
          <p:spPr bwMode="auto">
            <a:xfrm>
              <a:off x="4057650" y="3765550"/>
              <a:ext cx="139700" cy="152400"/>
            </a:xfrm>
            <a:custGeom>
              <a:avLst/>
              <a:gdLst>
                <a:gd name="T0" fmla="*/ 69 w 106"/>
                <a:gd name="T1" fmla="*/ 116 h 116"/>
                <a:gd name="T2" fmla="*/ 68 w 106"/>
                <a:gd name="T3" fmla="*/ 116 h 116"/>
                <a:gd name="T4" fmla="*/ 63 w 106"/>
                <a:gd name="T5" fmla="*/ 112 h 116"/>
                <a:gd name="T6" fmla="*/ 49 w 106"/>
                <a:gd name="T7" fmla="*/ 72 h 116"/>
                <a:gd name="T8" fmla="*/ 8 w 106"/>
                <a:gd name="T9" fmla="*/ 79 h 116"/>
                <a:gd name="T10" fmla="*/ 2 w 106"/>
                <a:gd name="T11" fmla="*/ 77 h 116"/>
                <a:gd name="T12" fmla="*/ 1 w 106"/>
                <a:gd name="T13" fmla="*/ 71 h 116"/>
                <a:gd name="T14" fmla="*/ 42 w 106"/>
                <a:gd name="T15" fmla="*/ 0 h 116"/>
                <a:gd name="T16" fmla="*/ 52 w 106"/>
                <a:gd name="T17" fmla="*/ 6 h 116"/>
                <a:gd name="T18" fmla="*/ 18 w 106"/>
                <a:gd name="T19" fmla="*/ 66 h 116"/>
                <a:gd name="T20" fmla="*/ 52 w 106"/>
                <a:gd name="T21" fmla="*/ 60 h 116"/>
                <a:gd name="T22" fmla="*/ 58 w 106"/>
                <a:gd name="T23" fmla="*/ 64 h 116"/>
                <a:gd name="T24" fmla="*/ 70 w 106"/>
                <a:gd name="T25" fmla="*/ 96 h 116"/>
                <a:gd name="T26" fmla="*/ 96 w 106"/>
                <a:gd name="T27" fmla="*/ 53 h 116"/>
                <a:gd name="T28" fmla="*/ 106 w 106"/>
                <a:gd name="T29" fmla="*/ 59 h 116"/>
                <a:gd name="T30" fmla="*/ 74 w 106"/>
                <a:gd name="T31" fmla="*/ 113 h 116"/>
                <a:gd name="T32" fmla="*/ 69 w 106"/>
                <a:gd name="T3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6">
                  <a:moveTo>
                    <a:pt x="69" y="116"/>
                  </a:moveTo>
                  <a:cubicBezTo>
                    <a:pt x="69" y="116"/>
                    <a:pt x="68" y="116"/>
                    <a:pt x="68" y="116"/>
                  </a:cubicBezTo>
                  <a:cubicBezTo>
                    <a:pt x="66" y="116"/>
                    <a:pt x="64" y="114"/>
                    <a:pt x="63" y="11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5" y="80"/>
                    <a:pt x="3" y="79"/>
                    <a:pt x="2" y="77"/>
                  </a:cubicBezTo>
                  <a:cubicBezTo>
                    <a:pt x="0" y="75"/>
                    <a:pt x="0" y="73"/>
                    <a:pt x="1" y="7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5" y="59"/>
                    <a:pt x="57" y="61"/>
                    <a:pt x="58" y="64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5"/>
                    <a:pt x="71" y="116"/>
                    <a:pt x="69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96876" y="2183621"/>
            <a:ext cx="844102" cy="562734"/>
            <a:chOff x="5032375" y="3594101"/>
            <a:chExt cx="476251" cy="317500"/>
          </a:xfrm>
          <a:solidFill>
            <a:schemeClr val="accent4">
              <a:lumMod val="75000"/>
            </a:schemeClr>
          </a:solidFill>
        </p:grpSpPr>
        <p:sp>
          <p:nvSpPr>
            <p:cNvPr id="51" name="Freeform 98"/>
            <p:cNvSpPr>
              <a:spLocks noEditPoints="1"/>
            </p:cNvSpPr>
            <p:nvPr/>
          </p:nvSpPr>
          <p:spPr bwMode="auto">
            <a:xfrm>
              <a:off x="5032375" y="3594101"/>
              <a:ext cx="476251" cy="317500"/>
            </a:xfrm>
            <a:custGeom>
              <a:avLst/>
              <a:gdLst>
                <a:gd name="T0" fmla="*/ 239 w 309"/>
                <a:gd name="T1" fmla="*/ 157 h 206"/>
                <a:gd name="T2" fmla="*/ 236 w 309"/>
                <a:gd name="T3" fmla="*/ 129 h 206"/>
                <a:gd name="T4" fmla="*/ 281 w 309"/>
                <a:gd name="T5" fmla="*/ 105 h 206"/>
                <a:gd name="T6" fmla="*/ 240 w 309"/>
                <a:gd name="T7" fmla="*/ 5 h 206"/>
                <a:gd name="T8" fmla="*/ 207 w 309"/>
                <a:gd name="T9" fmla="*/ 38 h 206"/>
                <a:gd name="T10" fmla="*/ 195 w 309"/>
                <a:gd name="T11" fmla="*/ 44 h 206"/>
                <a:gd name="T12" fmla="*/ 130 w 309"/>
                <a:gd name="T13" fmla="*/ 35 h 206"/>
                <a:gd name="T14" fmla="*/ 94 w 309"/>
                <a:gd name="T15" fmla="*/ 43 h 206"/>
                <a:gd name="T16" fmla="*/ 76 w 309"/>
                <a:gd name="T17" fmla="*/ 2 h 206"/>
                <a:gd name="T18" fmla="*/ 2 w 309"/>
                <a:gd name="T19" fmla="*/ 76 h 206"/>
                <a:gd name="T20" fmla="*/ 41 w 309"/>
                <a:gd name="T21" fmla="*/ 96 h 206"/>
                <a:gd name="T22" fmla="*/ 50 w 309"/>
                <a:gd name="T23" fmla="*/ 142 h 206"/>
                <a:gd name="T24" fmla="*/ 83 w 309"/>
                <a:gd name="T25" fmla="*/ 170 h 206"/>
                <a:gd name="T26" fmla="*/ 113 w 309"/>
                <a:gd name="T27" fmla="*/ 195 h 206"/>
                <a:gd name="T28" fmla="*/ 142 w 309"/>
                <a:gd name="T29" fmla="*/ 189 h 206"/>
                <a:gd name="T30" fmla="*/ 153 w 309"/>
                <a:gd name="T31" fmla="*/ 200 h 206"/>
                <a:gd name="T32" fmla="*/ 201 w 309"/>
                <a:gd name="T33" fmla="*/ 190 h 206"/>
                <a:gd name="T34" fmla="*/ 237 w 309"/>
                <a:gd name="T35" fmla="*/ 16 h 206"/>
                <a:gd name="T36" fmla="*/ 218 w 309"/>
                <a:gd name="T37" fmla="*/ 34 h 206"/>
                <a:gd name="T38" fmla="*/ 189 w 309"/>
                <a:gd name="T39" fmla="*/ 52 h 206"/>
                <a:gd name="T40" fmla="*/ 259 w 309"/>
                <a:gd name="T41" fmla="*/ 90 h 206"/>
                <a:gd name="T42" fmla="*/ 177 w 309"/>
                <a:gd name="T43" fmla="*/ 70 h 206"/>
                <a:gd name="T44" fmla="*/ 138 w 309"/>
                <a:gd name="T45" fmla="*/ 71 h 206"/>
                <a:gd name="T46" fmla="*/ 32 w 309"/>
                <a:gd name="T47" fmla="*/ 91 h 206"/>
                <a:gd name="T48" fmla="*/ 91 w 309"/>
                <a:gd name="T49" fmla="*/ 31 h 206"/>
                <a:gd name="T50" fmla="*/ 57 w 309"/>
                <a:gd name="T51" fmla="*/ 124 h 206"/>
                <a:gd name="T52" fmla="*/ 86 w 309"/>
                <a:gd name="T53" fmla="*/ 118 h 206"/>
                <a:gd name="T54" fmla="*/ 73 w 309"/>
                <a:gd name="T55" fmla="*/ 158 h 206"/>
                <a:gd name="T56" fmla="*/ 104 w 309"/>
                <a:gd name="T57" fmla="*/ 126 h 206"/>
                <a:gd name="T58" fmla="*/ 73 w 309"/>
                <a:gd name="T59" fmla="*/ 158 h 206"/>
                <a:gd name="T60" fmla="*/ 110 w 309"/>
                <a:gd name="T61" fmla="*/ 148 h 206"/>
                <a:gd name="T62" fmla="*/ 107 w 309"/>
                <a:gd name="T63" fmla="*/ 174 h 206"/>
                <a:gd name="T64" fmla="*/ 119 w 309"/>
                <a:gd name="T65" fmla="*/ 176 h 206"/>
                <a:gd name="T66" fmla="*/ 140 w 309"/>
                <a:gd name="T67" fmla="*/ 177 h 206"/>
                <a:gd name="T68" fmla="*/ 184 w 309"/>
                <a:gd name="T69" fmla="*/ 184 h 206"/>
                <a:gd name="T70" fmla="*/ 163 w 309"/>
                <a:gd name="T71" fmla="*/ 162 h 206"/>
                <a:gd name="T72" fmla="*/ 156 w 309"/>
                <a:gd name="T73" fmla="*/ 169 h 206"/>
                <a:gd name="T74" fmla="*/ 160 w 309"/>
                <a:gd name="T75" fmla="*/ 193 h 206"/>
                <a:gd name="T76" fmla="*/ 133 w 309"/>
                <a:gd name="T77" fmla="*/ 155 h 206"/>
                <a:gd name="T78" fmla="*/ 112 w 309"/>
                <a:gd name="T79" fmla="*/ 119 h 206"/>
                <a:gd name="T80" fmla="*/ 68 w 309"/>
                <a:gd name="T81" fmla="*/ 98 h 206"/>
                <a:gd name="T82" fmla="*/ 48 w 309"/>
                <a:gd name="T83" fmla="*/ 89 h 206"/>
                <a:gd name="T84" fmla="*/ 121 w 309"/>
                <a:gd name="T85" fmla="*/ 50 h 206"/>
                <a:gd name="T86" fmla="*/ 133 w 309"/>
                <a:gd name="T87" fmla="*/ 53 h 206"/>
                <a:gd name="T88" fmla="*/ 152 w 309"/>
                <a:gd name="T89" fmla="*/ 85 h 206"/>
                <a:gd name="T90" fmla="*/ 153 w 309"/>
                <a:gd name="T91" fmla="*/ 85 h 206"/>
                <a:gd name="T92" fmla="*/ 154 w 309"/>
                <a:gd name="T93" fmla="*/ 84 h 206"/>
                <a:gd name="T94" fmla="*/ 233 w 309"/>
                <a:gd name="T95" fmla="*/ 140 h 206"/>
                <a:gd name="T96" fmla="*/ 206 w 309"/>
                <a:gd name="T97" fmla="*/ 135 h 206"/>
                <a:gd name="T98" fmla="*/ 191 w 309"/>
                <a:gd name="T99" fmla="*/ 120 h 206"/>
                <a:gd name="T100" fmla="*/ 215 w 309"/>
                <a:gd name="T101" fmla="*/ 158 h 206"/>
                <a:gd name="T102" fmla="*/ 176 w 309"/>
                <a:gd name="T103" fmla="*/ 140 h 206"/>
                <a:gd name="T104" fmla="*/ 169 w 309"/>
                <a:gd name="T105" fmla="*/ 147 h 206"/>
                <a:gd name="T106" fmla="*/ 195 w 309"/>
                <a:gd name="T107" fmla="*/ 17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9" h="206">
                  <a:moveTo>
                    <a:pt x="221" y="175"/>
                  </a:moveTo>
                  <a:cubicBezTo>
                    <a:pt x="225" y="171"/>
                    <a:pt x="227" y="166"/>
                    <a:pt x="227" y="162"/>
                  </a:cubicBezTo>
                  <a:cubicBezTo>
                    <a:pt x="231" y="162"/>
                    <a:pt x="236" y="160"/>
                    <a:pt x="239" y="157"/>
                  </a:cubicBezTo>
                  <a:cubicBezTo>
                    <a:pt x="245" y="150"/>
                    <a:pt x="246" y="141"/>
                    <a:pt x="241" y="134"/>
                  </a:cubicBezTo>
                  <a:cubicBezTo>
                    <a:pt x="241" y="134"/>
                    <a:pt x="241" y="133"/>
                    <a:pt x="240" y="133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66" y="97"/>
                    <a:pt x="266" y="97"/>
                    <a:pt x="266" y="97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6" y="106"/>
                    <a:pt x="279" y="106"/>
                    <a:pt x="281" y="105"/>
                  </a:cubicBezTo>
                  <a:cubicBezTo>
                    <a:pt x="307" y="79"/>
                    <a:pt x="307" y="79"/>
                    <a:pt x="307" y="79"/>
                  </a:cubicBezTo>
                  <a:cubicBezTo>
                    <a:pt x="309" y="77"/>
                    <a:pt x="309" y="73"/>
                    <a:pt x="307" y="71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38" y="3"/>
                    <a:pt x="235" y="3"/>
                    <a:pt x="233" y="5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5" y="33"/>
                    <a:pt x="205" y="36"/>
                    <a:pt x="207" y="38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3" y="48"/>
                    <a:pt x="210" y="49"/>
                    <a:pt x="206" y="49"/>
                  </a:cubicBezTo>
                  <a:cubicBezTo>
                    <a:pt x="202" y="49"/>
                    <a:pt x="198" y="46"/>
                    <a:pt x="195" y="44"/>
                  </a:cubicBezTo>
                  <a:cubicBezTo>
                    <a:pt x="189" y="40"/>
                    <a:pt x="183" y="36"/>
                    <a:pt x="176" y="36"/>
                  </a:cubicBezTo>
                  <a:cubicBezTo>
                    <a:pt x="169" y="36"/>
                    <a:pt x="160" y="37"/>
                    <a:pt x="151" y="41"/>
                  </a:cubicBezTo>
                  <a:cubicBezTo>
                    <a:pt x="148" y="39"/>
                    <a:pt x="140" y="33"/>
                    <a:pt x="130" y="35"/>
                  </a:cubicBezTo>
                  <a:cubicBezTo>
                    <a:pt x="124" y="36"/>
                    <a:pt x="120" y="39"/>
                    <a:pt x="116" y="41"/>
                  </a:cubicBezTo>
                  <a:cubicBezTo>
                    <a:pt x="111" y="44"/>
                    <a:pt x="108" y="46"/>
                    <a:pt x="104" y="46"/>
                  </a:cubicBezTo>
                  <a:cubicBezTo>
                    <a:pt x="100" y="45"/>
                    <a:pt x="97" y="44"/>
                    <a:pt x="94" y="4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4" y="33"/>
                    <a:pt x="104" y="30"/>
                    <a:pt x="102" y="2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0"/>
                    <a:pt x="71" y="0"/>
                    <a:pt x="69" y="2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0" y="103"/>
                    <a:pt x="33" y="103"/>
                    <a:pt x="35" y="10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43" y="123"/>
                    <a:pt x="43" y="135"/>
                    <a:pt x="50" y="142"/>
                  </a:cubicBezTo>
                  <a:cubicBezTo>
                    <a:pt x="53" y="145"/>
                    <a:pt x="57" y="147"/>
                    <a:pt x="61" y="148"/>
                  </a:cubicBezTo>
                  <a:cubicBezTo>
                    <a:pt x="60" y="154"/>
                    <a:pt x="61" y="160"/>
                    <a:pt x="66" y="165"/>
                  </a:cubicBezTo>
                  <a:cubicBezTo>
                    <a:pt x="71" y="170"/>
                    <a:pt x="77" y="171"/>
                    <a:pt x="83" y="170"/>
                  </a:cubicBezTo>
                  <a:cubicBezTo>
                    <a:pt x="84" y="174"/>
                    <a:pt x="85" y="178"/>
                    <a:pt x="89" y="181"/>
                  </a:cubicBezTo>
                  <a:cubicBezTo>
                    <a:pt x="94" y="186"/>
                    <a:pt x="101" y="188"/>
                    <a:pt x="107" y="186"/>
                  </a:cubicBezTo>
                  <a:cubicBezTo>
                    <a:pt x="108" y="189"/>
                    <a:pt x="110" y="193"/>
                    <a:pt x="113" y="195"/>
                  </a:cubicBezTo>
                  <a:cubicBezTo>
                    <a:pt x="120" y="202"/>
                    <a:pt x="130" y="202"/>
                    <a:pt x="137" y="194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60" y="206"/>
                    <a:pt x="168" y="205"/>
                    <a:pt x="175" y="199"/>
                  </a:cubicBezTo>
                  <a:cubicBezTo>
                    <a:pt x="177" y="197"/>
                    <a:pt x="178" y="195"/>
                    <a:pt x="179" y="192"/>
                  </a:cubicBezTo>
                  <a:cubicBezTo>
                    <a:pt x="186" y="197"/>
                    <a:pt x="195" y="196"/>
                    <a:pt x="201" y="190"/>
                  </a:cubicBezTo>
                  <a:cubicBezTo>
                    <a:pt x="204" y="187"/>
                    <a:pt x="205" y="183"/>
                    <a:pt x="206" y="180"/>
                  </a:cubicBezTo>
                  <a:cubicBezTo>
                    <a:pt x="211" y="180"/>
                    <a:pt x="217" y="179"/>
                    <a:pt x="221" y="175"/>
                  </a:cubicBezTo>
                  <a:close/>
                  <a:moveTo>
                    <a:pt x="237" y="16"/>
                  </a:moveTo>
                  <a:cubicBezTo>
                    <a:pt x="296" y="75"/>
                    <a:pt x="296" y="75"/>
                    <a:pt x="296" y="75"/>
                  </a:cubicBezTo>
                  <a:cubicBezTo>
                    <a:pt x="277" y="94"/>
                    <a:pt x="277" y="94"/>
                    <a:pt x="277" y="94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37" y="16"/>
                  </a:lnTo>
                  <a:close/>
                  <a:moveTo>
                    <a:pt x="176" y="46"/>
                  </a:moveTo>
                  <a:cubicBezTo>
                    <a:pt x="180" y="46"/>
                    <a:pt x="184" y="49"/>
                    <a:pt x="189" y="52"/>
                  </a:cubicBezTo>
                  <a:cubicBezTo>
                    <a:pt x="194" y="55"/>
                    <a:pt x="199" y="59"/>
                    <a:pt x="205" y="59"/>
                  </a:cubicBezTo>
                  <a:cubicBezTo>
                    <a:pt x="213" y="60"/>
                    <a:pt x="220" y="56"/>
                    <a:pt x="223" y="53"/>
                  </a:cubicBezTo>
                  <a:cubicBezTo>
                    <a:pt x="259" y="90"/>
                    <a:pt x="259" y="90"/>
                    <a:pt x="259" y="90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69"/>
                    <a:pt x="175" y="68"/>
                    <a:pt x="174" y="68"/>
                  </a:cubicBezTo>
                  <a:cubicBezTo>
                    <a:pt x="173" y="68"/>
                    <a:pt x="160" y="68"/>
                    <a:pt x="149" y="76"/>
                  </a:cubicBezTo>
                  <a:cubicBezTo>
                    <a:pt x="144" y="77"/>
                    <a:pt x="140" y="74"/>
                    <a:pt x="138" y="71"/>
                  </a:cubicBezTo>
                  <a:cubicBezTo>
                    <a:pt x="136" y="69"/>
                    <a:pt x="135" y="65"/>
                    <a:pt x="140" y="60"/>
                  </a:cubicBezTo>
                  <a:cubicBezTo>
                    <a:pt x="151" y="48"/>
                    <a:pt x="166" y="46"/>
                    <a:pt x="176" y="46"/>
                  </a:cubicBezTo>
                  <a:close/>
                  <a:moveTo>
                    <a:pt x="32" y="91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91" y="31"/>
                    <a:pt x="91" y="31"/>
                    <a:pt x="91" y="31"/>
                  </a:cubicBezTo>
                  <a:lnTo>
                    <a:pt x="32" y="91"/>
                  </a:lnTo>
                  <a:close/>
                  <a:moveTo>
                    <a:pt x="57" y="135"/>
                  </a:moveTo>
                  <a:cubicBezTo>
                    <a:pt x="54" y="132"/>
                    <a:pt x="54" y="127"/>
                    <a:pt x="57" y="124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8" y="104"/>
                    <a:pt x="82" y="104"/>
                    <a:pt x="85" y="107"/>
                  </a:cubicBezTo>
                  <a:cubicBezTo>
                    <a:pt x="88" y="110"/>
                    <a:pt x="89" y="115"/>
                    <a:pt x="86" y="118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6" y="139"/>
                    <a:pt x="60" y="139"/>
                    <a:pt x="57" y="135"/>
                  </a:cubicBezTo>
                  <a:close/>
                  <a:moveTo>
                    <a:pt x="73" y="158"/>
                  </a:moveTo>
                  <a:cubicBezTo>
                    <a:pt x="70" y="155"/>
                    <a:pt x="70" y="149"/>
                    <a:pt x="73" y="14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7" y="123"/>
                    <a:pt x="101" y="123"/>
                    <a:pt x="104" y="126"/>
                  </a:cubicBezTo>
                  <a:cubicBezTo>
                    <a:pt x="107" y="129"/>
                    <a:pt x="108" y="134"/>
                    <a:pt x="106" y="137"/>
                  </a:cubicBezTo>
                  <a:cubicBezTo>
                    <a:pt x="85" y="158"/>
                    <a:pt x="85" y="158"/>
                    <a:pt x="85" y="158"/>
                  </a:cubicBezTo>
                  <a:cubicBezTo>
                    <a:pt x="82" y="161"/>
                    <a:pt x="76" y="161"/>
                    <a:pt x="73" y="158"/>
                  </a:cubicBezTo>
                  <a:close/>
                  <a:moveTo>
                    <a:pt x="96" y="174"/>
                  </a:moveTo>
                  <a:cubicBezTo>
                    <a:pt x="92" y="170"/>
                    <a:pt x="92" y="165"/>
                    <a:pt x="95" y="162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3" y="145"/>
                    <a:pt x="118" y="146"/>
                    <a:pt x="121" y="149"/>
                  </a:cubicBezTo>
                  <a:cubicBezTo>
                    <a:pt x="124" y="152"/>
                    <a:pt x="124" y="156"/>
                    <a:pt x="122" y="159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4" y="177"/>
                    <a:pt x="99" y="177"/>
                    <a:pt x="96" y="174"/>
                  </a:cubicBezTo>
                  <a:close/>
                  <a:moveTo>
                    <a:pt x="120" y="188"/>
                  </a:moveTo>
                  <a:cubicBezTo>
                    <a:pt x="116" y="185"/>
                    <a:pt x="116" y="180"/>
                    <a:pt x="119" y="176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33" y="164"/>
                    <a:pt x="137" y="165"/>
                    <a:pt x="140" y="168"/>
                  </a:cubicBezTo>
                  <a:cubicBezTo>
                    <a:pt x="143" y="171"/>
                    <a:pt x="142" y="175"/>
                    <a:pt x="140" y="17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28" y="190"/>
                    <a:pt x="123" y="192"/>
                    <a:pt x="120" y="188"/>
                  </a:cubicBezTo>
                  <a:close/>
                  <a:moveTo>
                    <a:pt x="184" y="184"/>
                  </a:moveTo>
                  <a:cubicBezTo>
                    <a:pt x="171" y="170"/>
                    <a:pt x="171" y="170"/>
                    <a:pt x="171" y="170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1" y="160"/>
                    <a:pt x="158" y="160"/>
                    <a:pt x="156" y="162"/>
                  </a:cubicBezTo>
                  <a:cubicBezTo>
                    <a:pt x="154" y="164"/>
                    <a:pt x="154" y="167"/>
                    <a:pt x="156" y="169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70" y="185"/>
                    <a:pt x="170" y="189"/>
                    <a:pt x="167" y="192"/>
                  </a:cubicBezTo>
                  <a:cubicBezTo>
                    <a:pt x="165" y="194"/>
                    <a:pt x="163" y="195"/>
                    <a:pt x="160" y="193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4" y="175"/>
                    <a:pt x="153" y="167"/>
                    <a:pt x="147" y="161"/>
                  </a:cubicBezTo>
                  <a:cubicBezTo>
                    <a:pt x="143" y="157"/>
                    <a:pt x="138" y="155"/>
                    <a:pt x="133" y="155"/>
                  </a:cubicBezTo>
                  <a:cubicBezTo>
                    <a:pt x="134" y="150"/>
                    <a:pt x="132" y="145"/>
                    <a:pt x="128" y="141"/>
                  </a:cubicBezTo>
                  <a:cubicBezTo>
                    <a:pt x="125" y="138"/>
                    <a:pt x="121" y="137"/>
                    <a:pt x="117" y="136"/>
                  </a:cubicBezTo>
                  <a:cubicBezTo>
                    <a:pt x="118" y="130"/>
                    <a:pt x="116" y="124"/>
                    <a:pt x="112" y="119"/>
                  </a:cubicBezTo>
                  <a:cubicBezTo>
                    <a:pt x="108" y="116"/>
                    <a:pt x="103" y="114"/>
                    <a:pt x="98" y="114"/>
                  </a:cubicBezTo>
                  <a:cubicBezTo>
                    <a:pt x="98" y="109"/>
                    <a:pt x="96" y="104"/>
                    <a:pt x="92" y="100"/>
                  </a:cubicBezTo>
                  <a:cubicBezTo>
                    <a:pt x="86" y="93"/>
                    <a:pt x="75" y="93"/>
                    <a:pt x="68" y="98"/>
                  </a:cubicBezTo>
                  <a:cubicBezTo>
                    <a:pt x="68" y="98"/>
                    <a:pt x="68" y="99"/>
                    <a:pt x="68" y="99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90" y="52"/>
                    <a:pt x="96" y="55"/>
                    <a:pt x="103" y="56"/>
                  </a:cubicBezTo>
                  <a:cubicBezTo>
                    <a:pt x="110" y="57"/>
                    <a:pt x="116" y="53"/>
                    <a:pt x="121" y="50"/>
                  </a:cubicBezTo>
                  <a:cubicBezTo>
                    <a:pt x="125" y="48"/>
                    <a:pt x="128" y="46"/>
                    <a:pt x="131" y="45"/>
                  </a:cubicBezTo>
                  <a:cubicBezTo>
                    <a:pt x="135" y="44"/>
                    <a:pt x="138" y="45"/>
                    <a:pt x="140" y="46"/>
                  </a:cubicBezTo>
                  <a:cubicBezTo>
                    <a:pt x="138" y="48"/>
                    <a:pt x="135" y="50"/>
                    <a:pt x="133" y="53"/>
                  </a:cubicBezTo>
                  <a:cubicBezTo>
                    <a:pt x="124" y="61"/>
                    <a:pt x="125" y="71"/>
                    <a:pt x="129" y="77"/>
                  </a:cubicBezTo>
                  <a:cubicBezTo>
                    <a:pt x="130" y="78"/>
                    <a:pt x="131" y="79"/>
                    <a:pt x="132" y="80"/>
                  </a:cubicBezTo>
                  <a:cubicBezTo>
                    <a:pt x="137" y="85"/>
                    <a:pt x="145" y="87"/>
                    <a:pt x="152" y="85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52" y="85"/>
                    <a:pt x="152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4"/>
                    <a:pt x="153" y="84"/>
                    <a:pt x="154" y="84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60" y="79"/>
                    <a:pt x="168" y="78"/>
                    <a:pt x="171" y="78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33" y="140"/>
                    <a:pt x="233" y="140"/>
                    <a:pt x="233" y="140"/>
                  </a:cubicBezTo>
                  <a:cubicBezTo>
                    <a:pt x="235" y="143"/>
                    <a:pt x="235" y="147"/>
                    <a:pt x="232" y="150"/>
                  </a:cubicBezTo>
                  <a:cubicBezTo>
                    <a:pt x="229" y="152"/>
                    <a:pt x="225" y="153"/>
                    <a:pt x="223" y="151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89" y="118"/>
                    <a:pt x="186" y="118"/>
                    <a:pt x="184" y="120"/>
                  </a:cubicBezTo>
                  <a:cubicBezTo>
                    <a:pt x="182" y="122"/>
                    <a:pt x="182" y="125"/>
                    <a:pt x="184" y="127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7" y="161"/>
                    <a:pt x="217" y="165"/>
                    <a:pt x="214" y="167"/>
                  </a:cubicBezTo>
                  <a:cubicBezTo>
                    <a:pt x="212" y="170"/>
                    <a:pt x="208" y="170"/>
                    <a:pt x="205" y="168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74" y="138"/>
                    <a:pt x="171" y="138"/>
                    <a:pt x="169" y="140"/>
                  </a:cubicBezTo>
                  <a:cubicBezTo>
                    <a:pt x="167" y="142"/>
                    <a:pt x="167" y="146"/>
                    <a:pt x="169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7" y="176"/>
                    <a:pt x="196" y="180"/>
                    <a:pt x="194" y="183"/>
                  </a:cubicBezTo>
                  <a:cubicBezTo>
                    <a:pt x="191" y="185"/>
                    <a:pt x="187" y="186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5132388" y="3633788"/>
              <a:ext cx="20638" cy="19050"/>
            </a:xfrm>
            <a:custGeom>
              <a:avLst/>
              <a:gdLst>
                <a:gd name="T0" fmla="*/ 3 w 13"/>
                <a:gd name="T1" fmla="*/ 10 h 12"/>
                <a:gd name="T2" fmla="*/ 11 w 13"/>
                <a:gd name="T3" fmla="*/ 10 h 12"/>
                <a:gd name="T4" fmla="*/ 11 w 13"/>
                <a:gd name="T5" fmla="*/ 2 h 12"/>
                <a:gd name="T6" fmla="*/ 3 w 13"/>
                <a:gd name="T7" fmla="*/ 2 h 12"/>
                <a:gd name="T8" fmla="*/ 3 w 13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3" y="10"/>
                  </a:moveTo>
                  <a:cubicBezTo>
                    <a:pt x="5" y="12"/>
                    <a:pt x="8" y="12"/>
                    <a:pt x="11" y="10"/>
                  </a:cubicBezTo>
                  <a:cubicBezTo>
                    <a:pt x="13" y="8"/>
                    <a:pt x="13" y="4"/>
                    <a:pt x="11" y="2"/>
                  </a:cubicBez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00"/>
            <p:cNvSpPr>
              <a:spLocks/>
            </p:cNvSpPr>
            <p:nvPr/>
          </p:nvSpPr>
          <p:spPr bwMode="auto">
            <a:xfrm>
              <a:off x="5386388" y="3635376"/>
              <a:ext cx="19050" cy="20638"/>
            </a:xfrm>
            <a:custGeom>
              <a:avLst/>
              <a:gdLst>
                <a:gd name="T0" fmla="*/ 10 w 12"/>
                <a:gd name="T1" fmla="*/ 3 h 13"/>
                <a:gd name="T2" fmla="*/ 2 w 12"/>
                <a:gd name="T3" fmla="*/ 3 h 13"/>
                <a:gd name="T4" fmla="*/ 2 w 12"/>
                <a:gd name="T5" fmla="*/ 10 h 13"/>
                <a:gd name="T6" fmla="*/ 10 w 12"/>
                <a:gd name="T7" fmla="*/ 10 h 13"/>
                <a:gd name="T8" fmla="*/ 10 w 12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3"/>
                  </a:move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4" y="13"/>
                    <a:pt x="8" y="13"/>
                    <a:pt x="10" y="10"/>
                  </a:cubicBezTo>
                  <a:cubicBezTo>
                    <a:pt x="12" y="8"/>
                    <a:pt x="12" y="5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458592" y="2012086"/>
            <a:ext cx="742808" cy="742808"/>
            <a:chOff x="6084888" y="3500438"/>
            <a:chExt cx="419100" cy="419100"/>
          </a:xfrm>
          <a:solidFill>
            <a:schemeClr val="accent4">
              <a:lumMod val="75000"/>
            </a:schemeClr>
          </a:solidFill>
        </p:grpSpPr>
        <p:sp>
          <p:nvSpPr>
            <p:cNvPr id="45" name="Freeform 104"/>
            <p:cNvSpPr>
              <a:spLocks noEditPoints="1"/>
            </p:cNvSpPr>
            <p:nvPr/>
          </p:nvSpPr>
          <p:spPr bwMode="auto">
            <a:xfrm>
              <a:off x="6111875" y="3640138"/>
              <a:ext cx="87312" cy="87312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105"/>
            <p:cNvSpPr>
              <a:spLocks noEditPoints="1"/>
            </p:cNvSpPr>
            <p:nvPr/>
          </p:nvSpPr>
          <p:spPr bwMode="auto">
            <a:xfrm>
              <a:off x="6084888" y="3744913"/>
              <a:ext cx="139700" cy="174625"/>
            </a:xfrm>
            <a:custGeom>
              <a:avLst/>
              <a:gdLst>
                <a:gd name="T0" fmla="*/ 66 w 96"/>
                <a:gd name="T1" fmla="*/ 120 h 120"/>
                <a:gd name="T2" fmla="*/ 30 w 96"/>
                <a:gd name="T3" fmla="*/ 120 h 120"/>
                <a:gd name="T4" fmla="*/ 24 w 96"/>
                <a:gd name="T5" fmla="*/ 114 h 120"/>
                <a:gd name="T6" fmla="*/ 24 w 96"/>
                <a:gd name="T7" fmla="*/ 69 h 120"/>
                <a:gd name="T8" fmla="*/ 0 w 96"/>
                <a:gd name="T9" fmla="*/ 6 h 120"/>
                <a:gd name="T10" fmla="*/ 6 w 96"/>
                <a:gd name="T11" fmla="*/ 0 h 120"/>
                <a:gd name="T12" fmla="*/ 90 w 96"/>
                <a:gd name="T13" fmla="*/ 0 h 120"/>
                <a:gd name="T14" fmla="*/ 96 w 96"/>
                <a:gd name="T15" fmla="*/ 6 h 120"/>
                <a:gd name="T16" fmla="*/ 72 w 96"/>
                <a:gd name="T17" fmla="*/ 69 h 120"/>
                <a:gd name="T18" fmla="*/ 72 w 96"/>
                <a:gd name="T19" fmla="*/ 114 h 120"/>
                <a:gd name="T20" fmla="*/ 66 w 96"/>
                <a:gd name="T21" fmla="*/ 120 h 120"/>
                <a:gd name="T22" fmla="*/ 36 w 96"/>
                <a:gd name="T23" fmla="*/ 108 h 120"/>
                <a:gd name="T24" fmla="*/ 60 w 96"/>
                <a:gd name="T25" fmla="*/ 108 h 120"/>
                <a:gd name="T26" fmla="*/ 60 w 96"/>
                <a:gd name="T27" fmla="*/ 65 h 120"/>
                <a:gd name="T28" fmla="*/ 64 w 96"/>
                <a:gd name="T29" fmla="*/ 59 h 120"/>
                <a:gd name="T30" fmla="*/ 84 w 96"/>
                <a:gd name="T31" fmla="*/ 12 h 120"/>
                <a:gd name="T32" fmla="*/ 12 w 96"/>
                <a:gd name="T33" fmla="*/ 12 h 120"/>
                <a:gd name="T34" fmla="*/ 31 w 96"/>
                <a:gd name="T35" fmla="*/ 59 h 120"/>
                <a:gd name="T36" fmla="*/ 36 w 96"/>
                <a:gd name="T37" fmla="*/ 65 h 120"/>
                <a:gd name="T38" fmla="*/ 36 w 96"/>
                <a:gd name="T39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0">
                  <a:moveTo>
                    <a:pt x="66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27" y="120"/>
                    <a:pt x="24" y="117"/>
                    <a:pt x="24" y="11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" y="61"/>
                    <a:pt x="0" y="34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34"/>
                    <a:pt x="94" y="61"/>
                    <a:pt x="72" y="69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69" y="120"/>
                    <a:pt x="66" y="120"/>
                  </a:cubicBezTo>
                  <a:close/>
                  <a:moveTo>
                    <a:pt x="36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2"/>
                    <a:pt x="62" y="60"/>
                    <a:pt x="64" y="59"/>
                  </a:cubicBezTo>
                  <a:cubicBezTo>
                    <a:pt x="80" y="55"/>
                    <a:pt x="83" y="39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9"/>
                    <a:pt x="16" y="55"/>
                    <a:pt x="31" y="59"/>
                  </a:cubicBezTo>
                  <a:cubicBezTo>
                    <a:pt x="34" y="60"/>
                    <a:pt x="36" y="62"/>
                    <a:pt x="36" y="65"/>
                  </a:cubicBezTo>
                  <a:lnTo>
                    <a:pt x="36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106"/>
            <p:cNvSpPr>
              <a:spLocks noEditPoints="1"/>
            </p:cNvSpPr>
            <p:nvPr/>
          </p:nvSpPr>
          <p:spPr bwMode="auto">
            <a:xfrm>
              <a:off x="6391275" y="3640138"/>
              <a:ext cx="87312" cy="87312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107"/>
            <p:cNvSpPr>
              <a:spLocks noEditPoints="1"/>
            </p:cNvSpPr>
            <p:nvPr/>
          </p:nvSpPr>
          <p:spPr bwMode="auto">
            <a:xfrm>
              <a:off x="6364288" y="3744913"/>
              <a:ext cx="139700" cy="174625"/>
            </a:xfrm>
            <a:custGeom>
              <a:avLst/>
              <a:gdLst>
                <a:gd name="T0" fmla="*/ 66 w 96"/>
                <a:gd name="T1" fmla="*/ 120 h 120"/>
                <a:gd name="T2" fmla="*/ 30 w 96"/>
                <a:gd name="T3" fmla="*/ 120 h 120"/>
                <a:gd name="T4" fmla="*/ 24 w 96"/>
                <a:gd name="T5" fmla="*/ 114 h 120"/>
                <a:gd name="T6" fmla="*/ 24 w 96"/>
                <a:gd name="T7" fmla="*/ 69 h 120"/>
                <a:gd name="T8" fmla="*/ 0 w 96"/>
                <a:gd name="T9" fmla="*/ 6 h 120"/>
                <a:gd name="T10" fmla="*/ 6 w 96"/>
                <a:gd name="T11" fmla="*/ 0 h 120"/>
                <a:gd name="T12" fmla="*/ 90 w 96"/>
                <a:gd name="T13" fmla="*/ 0 h 120"/>
                <a:gd name="T14" fmla="*/ 96 w 96"/>
                <a:gd name="T15" fmla="*/ 6 h 120"/>
                <a:gd name="T16" fmla="*/ 72 w 96"/>
                <a:gd name="T17" fmla="*/ 69 h 120"/>
                <a:gd name="T18" fmla="*/ 72 w 96"/>
                <a:gd name="T19" fmla="*/ 114 h 120"/>
                <a:gd name="T20" fmla="*/ 66 w 96"/>
                <a:gd name="T21" fmla="*/ 120 h 120"/>
                <a:gd name="T22" fmla="*/ 36 w 96"/>
                <a:gd name="T23" fmla="*/ 108 h 120"/>
                <a:gd name="T24" fmla="*/ 60 w 96"/>
                <a:gd name="T25" fmla="*/ 108 h 120"/>
                <a:gd name="T26" fmla="*/ 60 w 96"/>
                <a:gd name="T27" fmla="*/ 65 h 120"/>
                <a:gd name="T28" fmla="*/ 64 w 96"/>
                <a:gd name="T29" fmla="*/ 59 h 120"/>
                <a:gd name="T30" fmla="*/ 84 w 96"/>
                <a:gd name="T31" fmla="*/ 12 h 120"/>
                <a:gd name="T32" fmla="*/ 12 w 96"/>
                <a:gd name="T33" fmla="*/ 12 h 120"/>
                <a:gd name="T34" fmla="*/ 31 w 96"/>
                <a:gd name="T35" fmla="*/ 59 h 120"/>
                <a:gd name="T36" fmla="*/ 36 w 96"/>
                <a:gd name="T37" fmla="*/ 65 h 120"/>
                <a:gd name="T38" fmla="*/ 36 w 96"/>
                <a:gd name="T39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0">
                  <a:moveTo>
                    <a:pt x="66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27" y="120"/>
                    <a:pt x="24" y="117"/>
                    <a:pt x="24" y="11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" y="61"/>
                    <a:pt x="0" y="34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34"/>
                    <a:pt x="94" y="61"/>
                    <a:pt x="72" y="69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69" y="120"/>
                    <a:pt x="66" y="120"/>
                  </a:cubicBezTo>
                  <a:close/>
                  <a:moveTo>
                    <a:pt x="36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2"/>
                    <a:pt x="62" y="60"/>
                    <a:pt x="64" y="59"/>
                  </a:cubicBezTo>
                  <a:cubicBezTo>
                    <a:pt x="80" y="55"/>
                    <a:pt x="83" y="39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9"/>
                    <a:pt x="16" y="55"/>
                    <a:pt x="31" y="59"/>
                  </a:cubicBezTo>
                  <a:cubicBezTo>
                    <a:pt x="34" y="60"/>
                    <a:pt x="36" y="62"/>
                    <a:pt x="36" y="65"/>
                  </a:cubicBezTo>
                  <a:lnTo>
                    <a:pt x="36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6251575" y="3500438"/>
              <a:ext cx="87312" cy="87312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109"/>
            <p:cNvSpPr>
              <a:spLocks noEditPoints="1"/>
            </p:cNvSpPr>
            <p:nvPr/>
          </p:nvSpPr>
          <p:spPr bwMode="auto">
            <a:xfrm>
              <a:off x="6224588" y="3605213"/>
              <a:ext cx="139700" cy="174625"/>
            </a:xfrm>
            <a:custGeom>
              <a:avLst/>
              <a:gdLst>
                <a:gd name="T0" fmla="*/ 66 w 96"/>
                <a:gd name="T1" fmla="*/ 120 h 120"/>
                <a:gd name="T2" fmla="*/ 30 w 96"/>
                <a:gd name="T3" fmla="*/ 120 h 120"/>
                <a:gd name="T4" fmla="*/ 24 w 96"/>
                <a:gd name="T5" fmla="*/ 114 h 120"/>
                <a:gd name="T6" fmla="*/ 24 w 96"/>
                <a:gd name="T7" fmla="*/ 69 h 120"/>
                <a:gd name="T8" fmla="*/ 0 w 96"/>
                <a:gd name="T9" fmla="*/ 6 h 120"/>
                <a:gd name="T10" fmla="*/ 6 w 96"/>
                <a:gd name="T11" fmla="*/ 0 h 120"/>
                <a:gd name="T12" fmla="*/ 90 w 96"/>
                <a:gd name="T13" fmla="*/ 0 h 120"/>
                <a:gd name="T14" fmla="*/ 96 w 96"/>
                <a:gd name="T15" fmla="*/ 6 h 120"/>
                <a:gd name="T16" fmla="*/ 72 w 96"/>
                <a:gd name="T17" fmla="*/ 69 h 120"/>
                <a:gd name="T18" fmla="*/ 72 w 96"/>
                <a:gd name="T19" fmla="*/ 114 h 120"/>
                <a:gd name="T20" fmla="*/ 66 w 96"/>
                <a:gd name="T21" fmla="*/ 120 h 120"/>
                <a:gd name="T22" fmla="*/ 36 w 96"/>
                <a:gd name="T23" fmla="*/ 108 h 120"/>
                <a:gd name="T24" fmla="*/ 60 w 96"/>
                <a:gd name="T25" fmla="*/ 108 h 120"/>
                <a:gd name="T26" fmla="*/ 60 w 96"/>
                <a:gd name="T27" fmla="*/ 65 h 120"/>
                <a:gd name="T28" fmla="*/ 64 w 96"/>
                <a:gd name="T29" fmla="*/ 59 h 120"/>
                <a:gd name="T30" fmla="*/ 84 w 96"/>
                <a:gd name="T31" fmla="*/ 12 h 120"/>
                <a:gd name="T32" fmla="*/ 12 w 96"/>
                <a:gd name="T33" fmla="*/ 12 h 120"/>
                <a:gd name="T34" fmla="*/ 31 w 96"/>
                <a:gd name="T35" fmla="*/ 59 h 120"/>
                <a:gd name="T36" fmla="*/ 36 w 96"/>
                <a:gd name="T37" fmla="*/ 65 h 120"/>
                <a:gd name="T38" fmla="*/ 36 w 96"/>
                <a:gd name="T39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20">
                  <a:moveTo>
                    <a:pt x="66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27" y="120"/>
                    <a:pt x="24" y="117"/>
                    <a:pt x="24" y="11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" y="61"/>
                    <a:pt x="0" y="34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34"/>
                    <a:pt x="94" y="61"/>
                    <a:pt x="72" y="69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7"/>
                    <a:pt x="69" y="120"/>
                    <a:pt x="66" y="120"/>
                  </a:cubicBezTo>
                  <a:close/>
                  <a:moveTo>
                    <a:pt x="36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2"/>
                    <a:pt x="62" y="60"/>
                    <a:pt x="64" y="59"/>
                  </a:cubicBezTo>
                  <a:cubicBezTo>
                    <a:pt x="80" y="55"/>
                    <a:pt x="83" y="39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9"/>
                    <a:pt x="16" y="55"/>
                    <a:pt x="31" y="59"/>
                  </a:cubicBezTo>
                  <a:cubicBezTo>
                    <a:pt x="34" y="60"/>
                    <a:pt x="36" y="62"/>
                    <a:pt x="36" y="65"/>
                  </a:cubicBezTo>
                  <a:lnTo>
                    <a:pt x="36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03" y="5642342"/>
            <a:ext cx="1265485" cy="48510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33" y="5609124"/>
            <a:ext cx="1189204" cy="5655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04" y="5700377"/>
            <a:ext cx="1402606" cy="4408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505" y="5756869"/>
            <a:ext cx="1533699" cy="289858"/>
          </a:xfrm>
          <a:prstGeom prst="rect">
            <a:avLst/>
          </a:prstGeom>
        </p:spPr>
      </p:pic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4590704" y="2122803"/>
            <a:ext cx="639848" cy="626196"/>
          </a:xfrm>
          <a:custGeom>
            <a:avLst/>
            <a:gdLst>
              <a:gd name="T0" fmla="*/ 60 w 88"/>
              <a:gd name="T1" fmla="*/ 8 h 88"/>
              <a:gd name="T2" fmla="*/ 60 w 88"/>
              <a:gd name="T3" fmla="*/ 29 h 88"/>
              <a:gd name="T4" fmla="*/ 28 w 88"/>
              <a:gd name="T5" fmla="*/ 29 h 88"/>
              <a:gd name="T6" fmla="*/ 28 w 88"/>
              <a:gd name="T7" fmla="*/ 8 h 88"/>
              <a:gd name="T8" fmla="*/ 0 w 88"/>
              <a:gd name="T9" fmla="*/ 8 h 88"/>
              <a:gd name="T10" fmla="*/ 14 w 88"/>
              <a:gd name="T11" fmla="*/ 36 h 88"/>
              <a:gd name="T12" fmla="*/ 41 w 88"/>
              <a:gd name="T13" fmla="*/ 44 h 88"/>
              <a:gd name="T14" fmla="*/ 14 w 88"/>
              <a:gd name="T15" fmla="*/ 52 h 88"/>
              <a:gd name="T16" fmla="*/ 0 w 88"/>
              <a:gd name="T17" fmla="*/ 80 h 88"/>
              <a:gd name="T18" fmla="*/ 28 w 88"/>
              <a:gd name="T19" fmla="*/ 80 h 88"/>
              <a:gd name="T20" fmla="*/ 28 w 88"/>
              <a:gd name="T21" fmla="*/ 59 h 88"/>
              <a:gd name="T22" fmla="*/ 60 w 88"/>
              <a:gd name="T23" fmla="*/ 59 h 88"/>
              <a:gd name="T24" fmla="*/ 60 w 88"/>
              <a:gd name="T25" fmla="*/ 80 h 88"/>
              <a:gd name="T26" fmla="*/ 88 w 88"/>
              <a:gd name="T27" fmla="*/ 80 h 88"/>
              <a:gd name="T28" fmla="*/ 74 w 88"/>
              <a:gd name="T29" fmla="*/ 52 h 88"/>
              <a:gd name="T30" fmla="*/ 47 w 88"/>
              <a:gd name="T31" fmla="*/ 44 h 88"/>
              <a:gd name="T32" fmla="*/ 74 w 88"/>
              <a:gd name="T33" fmla="*/ 36 h 88"/>
              <a:gd name="T34" fmla="*/ 88 w 88"/>
              <a:gd name="T35" fmla="*/ 8 h 88"/>
              <a:gd name="T36" fmla="*/ 4 w 88"/>
              <a:gd name="T37" fmla="*/ 14 h 88"/>
              <a:gd name="T38" fmla="*/ 24 w 88"/>
              <a:gd name="T39" fmla="*/ 14 h 88"/>
              <a:gd name="T40" fmla="*/ 14 w 88"/>
              <a:gd name="T41" fmla="*/ 22 h 88"/>
              <a:gd name="T42" fmla="*/ 4 w 88"/>
              <a:gd name="T43" fmla="*/ 14 h 88"/>
              <a:gd name="T44" fmla="*/ 24 w 88"/>
              <a:gd name="T45" fmla="*/ 8 h 88"/>
              <a:gd name="T46" fmla="*/ 4 w 88"/>
              <a:gd name="T47" fmla="*/ 8 h 88"/>
              <a:gd name="T48" fmla="*/ 14 w 88"/>
              <a:gd name="T49" fmla="*/ 32 h 88"/>
              <a:gd name="T50" fmla="*/ 4 w 88"/>
              <a:gd name="T51" fmla="*/ 24 h 88"/>
              <a:gd name="T52" fmla="*/ 24 w 88"/>
              <a:gd name="T53" fmla="*/ 24 h 88"/>
              <a:gd name="T54" fmla="*/ 14 w 88"/>
              <a:gd name="T55" fmla="*/ 32 h 88"/>
              <a:gd name="T56" fmla="*/ 14 w 88"/>
              <a:gd name="T57" fmla="*/ 74 h 88"/>
              <a:gd name="T58" fmla="*/ 4 w 88"/>
              <a:gd name="T59" fmla="*/ 66 h 88"/>
              <a:gd name="T60" fmla="*/ 24 w 88"/>
              <a:gd name="T61" fmla="*/ 66 h 88"/>
              <a:gd name="T62" fmla="*/ 14 w 88"/>
              <a:gd name="T63" fmla="*/ 56 h 88"/>
              <a:gd name="T64" fmla="*/ 14 w 88"/>
              <a:gd name="T65" fmla="*/ 64 h 88"/>
              <a:gd name="T66" fmla="*/ 14 w 88"/>
              <a:gd name="T67" fmla="*/ 56 h 88"/>
              <a:gd name="T68" fmla="*/ 4 w 88"/>
              <a:gd name="T69" fmla="*/ 80 h 88"/>
              <a:gd name="T70" fmla="*/ 14 w 88"/>
              <a:gd name="T71" fmla="*/ 78 h 88"/>
              <a:gd name="T72" fmla="*/ 24 w 88"/>
              <a:gd name="T73" fmla="*/ 80 h 88"/>
              <a:gd name="T74" fmla="*/ 84 w 88"/>
              <a:gd name="T75" fmla="*/ 70 h 88"/>
              <a:gd name="T76" fmla="*/ 64 w 88"/>
              <a:gd name="T77" fmla="*/ 70 h 88"/>
              <a:gd name="T78" fmla="*/ 74 w 88"/>
              <a:gd name="T79" fmla="*/ 68 h 88"/>
              <a:gd name="T80" fmla="*/ 84 w 88"/>
              <a:gd name="T81" fmla="*/ 70 h 88"/>
              <a:gd name="T82" fmla="*/ 64 w 88"/>
              <a:gd name="T83" fmla="*/ 80 h 88"/>
              <a:gd name="T84" fmla="*/ 74 w 88"/>
              <a:gd name="T85" fmla="*/ 78 h 88"/>
              <a:gd name="T86" fmla="*/ 84 w 88"/>
              <a:gd name="T87" fmla="*/ 80 h 88"/>
              <a:gd name="T88" fmla="*/ 74 w 88"/>
              <a:gd name="T89" fmla="*/ 56 h 88"/>
              <a:gd name="T90" fmla="*/ 74 w 88"/>
              <a:gd name="T91" fmla="*/ 64 h 88"/>
              <a:gd name="T92" fmla="*/ 74 w 88"/>
              <a:gd name="T93" fmla="*/ 56 h 88"/>
              <a:gd name="T94" fmla="*/ 74 w 88"/>
              <a:gd name="T95" fmla="*/ 22 h 88"/>
              <a:gd name="T96" fmla="*/ 64 w 88"/>
              <a:gd name="T97" fmla="*/ 14 h 88"/>
              <a:gd name="T98" fmla="*/ 84 w 88"/>
              <a:gd name="T99" fmla="*/ 14 h 88"/>
              <a:gd name="T100" fmla="*/ 74 w 88"/>
              <a:gd name="T101" fmla="*/ 4 h 88"/>
              <a:gd name="T102" fmla="*/ 74 w 88"/>
              <a:gd name="T103" fmla="*/ 12 h 88"/>
              <a:gd name="T104" fmla="*/ 74 w 88"/>
              <a:gd name="T105" fmla="*/ 4 h 88"/>
              <a:gd name="T106" fmla="*/ 64 w 88"/>
              <a:gd name="T107" fmla="*/ 28 h 88"/>
              <a:gd name="T108" fmla="*/ 74 w 88"/>
              <a:gd name="T109" fmla="*/ 26 h 88"/>
              <a:gd name="T110" fmla="*/ 84 w 88"/>
              <a:gd name="T111" fmla="*/ 2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88">
                <a:moveTo>
                  <a:pt x="74" y="0"/>
                </a:moveTo>
                <a:cubicBezTo>
                  <a:pt x="66" y="0"/>
                  <a:pt x="60" y="3"/>
                  <a:pt x="60" y="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9"/>
                  <a:pt x="60" y="29"/>
                </a:cubicBezTo>
                <a:cubicBezTo>
                  <a:pt x="44" y="41"/>
                  <a:pt x="44" y="41"/>
                  <a:pt x="44" y="4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8"/>
                  <a:pt x="28" y="2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3"/>
                  <a:pt x="22" y="0"/>
                  <a:pt x="14" y="0"/>
                </a:cubicBezTo>
                <a:cubicBezTo>
                  <a:pt x="6" y="0"/>
                  <a:pt x="0" y="3"/>
                  <a:pt x="0" y="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6" y="36"/>
                  <a:pt x="14" y="36"/>
                </a:cubicBezTo>
                <a:cubicBezTo>
                  <a:pt x="19" y="36"/>
                  <a:pt x="23" y="35"/>
                  <a:pt x="26" y="32"/>
                </a:cubicBezTo>
                <a:cubicBezTo>
                  <a:pt x="41" y="44"/>
                  <a:pt x="41" y="44"/>
                  <a:pt x="41" y="44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3"/>
                  <a:pt x="19" y="52"/>
                  <a:pt x="14" y="52"/>
                </a:cubicBezTo>
                <a:cubicBezTo>
                  <a:pt x="6" y="52"/>
                  <a:pt x="0" y="55"/>
                  <a:pt x="0" y="6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6" y="88"/>
                  <a:pt x="14" y="88"/>
                </a:cubicBezTo>
                <a:cubicBezTo>
                  <a:pt x="22" y="88"/>
                  <a:pt x="28" y="85"/>
                  <a:pt x="28" y="8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8" y="59"/>
                </a:cubicBezTo>
                <a:cubicBezTo>
                  <a:pt x="44" y="47"/>
                  <a:pt x="44" y="47"/>
                  <a:pt x="44" y="47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60"/>
                  <a:pt x="60" y="6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5"/>
                  <a:pt x="66" y="88"/>
                  <a:pt x="74" y="88"/>
                </a:cubicBezTo>
                <a:cubicBezTo>
                  <a:pt x="82" y="88"/>
                  <a:pt x="88" y="85"/>
                  <a:pt x="88" y="8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55"/>
                  <a:pt x="82" y="52"/>
                  <a:pt x="74" y="52"/>
                </a:cubicBezTo>
                <a:cubicBezTo>
                  <a:pt x="69" y="52"/>
                  <a:pt x="65" y="53"/>
                  <a:pt x="62" y="56"/>
                </a:cubicBezTo>
                <a:cubicBezTo>
                  <a:pt x="47" y="44"/>
                  <a:pt x="47" y="44"/>
                  <a:pt x="47" y="44"/>
                </a:cubicBezTo>
                <a:cubicBezTo>
                  <a:pt x="62" y="32"/>
                  <a:pt x="62" y="32"/>
                  <a:pt x="62" y="32"/>
                </a:cubicBezTo>
                <a:cubicBezTo>
                  <a:pt x="65" y="35"/>
                  <a:pt x="69" y="36"/>
                  <a:pt x="74" y="36"/>
                </a:cubicBezTo>
                <a:cubicBezTo>
                  <a:pt x="82" y="36"/>
                  <a:pt x="88" y="33"/>
                  <a:pt x="88" y="2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3"/>
                  <a:pt x="82" y="0"/>
                  <a:pt x="74" y="0"/>
                </a:cubicBezTo>
                <a:close/>
                <a:moveTo>
                  <a:pt x="4" y="14"/>
                </a:moveTo>
                <a:cubicBezTo>
                  <a:pt x="7" y="15"/>
                  <a:pt x="10" y="16"/>
                  <a:pt x="14" y="16"/>
                </a:cubicBezTo>
                <a:cubicBezTo>
                  <a:pt x="18" y="16"/>
                  <a:pt x="21" y="15"/>
                  <a:pt x="24" y="1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20"/>
                  <a:pt x="20" y="22"/>
                  <a:pt x="14" y="22"/>
                </a:cubicBezTo>
                <a:cubicBezTo>
                  <a:pt x="8" y="22"/>
                  <a:pt x="4" y="20"/>
                  <a:pt x="4" y="18"/>
                </a:cubicBezTo>
                <a:lnTo>
                  <a:pt x="4" y="14"/>
                </a:lnTo>
                <a:close/>
                <a:moveTo>
                  <a:pt x="14" y="4"/>
                </a:moveTo>
                <a:cubicBezTo>
                  <a:pt x="20" y="4"/>
                  <a:pt x="24" y="6"/>
                  <a:pt x="24" y="8"/>
                </a:cubicBezTo>
                <a:cubicBezTo>
                  <a:pt x="24" y="10"/>
                  <a:pt x="20" y="12"/>
                  <a:pt x="14" y="12"/>
                </a:cubicBezTo>
                <a:cubicBezTo>
                  <a:pt x="8" y="12"/>
                  <a:pt x="4" y="10"/>
                  <a:pt x="4" y="8"/>
                </a:cubicBezTo>
                <a:cubicBezTo>
                  <a:pt x="4" y="6"/>
                  <a:pt x="8" y="4"/>
                  <a:pt x="14" y="4"/>
                </a:cubicBezTo>
                <a:close/>
                <a:moveTo>
                  <a:pt x="14" y="32"/>
                </a:moveTo>
                <a:cubicBezTo>
                  <a:pt x="8" y="32"/>
                  <a:pt x="4" y="30"/>
                  <a:pt x="4" y="28"/>
                </a:cubicBezTo>
                <a:cubicBezTo>
                  <a:pt x="4" y="24"/>
                  <a:pt x="4" y="24"/>
                  <a:pt x="4" y="24"/>
                </a:cubicBezTo>
                <a:cubicBezTo>
                  <a:pt x="7" y="25"/>
                  <a:pt x="10" y="26"/>
                  <a:pt x="14" y="26"/>
                </a:cubicBezTo>
                <a:cubicBezTo>
                  <a:pt x="18" y="26"/>
                  <a:pt x="21" y="25"/>
                  <a:pt x="24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30"/>
                  <a:pt x="20" y="32"/>
                  <a:pt x="14" y="32"/>
                </a:cubicBezTo>
                <a:close/>
                <a:moveTo>
                  <a:pt x="24" y="70"/>
                </a:moveTo>
                <a:cubicBezTo>
                  <a:pt x="24" y="72"/>
                  <a:pt x="20" y="74"/>
                  <a:pt x="14" y="74"/>
                </a:cubicBezTo>
                <a:cubicBezTo>
                  <a:pt x="8" y="74"/>
                  <a:pt x="4" y="72"/>
                  <a:pt x="4" y="70"/>
                </a:cubicBezTo>
                <a:cubicBezTo>
                  <a:pt x="4" y="66"/>
                  <a:pt x="4" y="66"/>
                  <a:pt x="4" y="66"/>
                </a:cubicBezTo>
                <a:cubicBezTo>
                  <a:pt x="7" y="67"/>
                  <a:pt x="10" y="68"/>
                  <a:pt x="14" y="68"/>
                </a:cubicBezTo>
                <a:cubicBezTo>
                  <a:pt x="18" y="68"/>
                  <a:pt x="21" y="67"/>
                  <a:pt x="24" y="66"/>
                </a:cubicBezTo>
                <a:lnTo>
                  <a:pt x="24" y="70"/>
                </a:lnTo>
                <a:close/>
                <a:moveTo>
                  <a:pt x="14" y="56"/>
                </a:moveTo>
                <a:cubicBezTo>
                  <a:pt x="20" y="56"/>
                  <a:pt x="24" y="58"/>
                  <a:pt x="24" y="60"/>
                </a:cubicBezTo>
                <a:cubicBezTo>
                  <a:pt x="24" y="62"/>
                  <a:pt x="20" y="64"/>
                  <a:pt x="14" y="64"/>
                </a:cubicBezTo>
                <a:cubicBezTo>
                  <a:pt x="8" y="64"/>
                  <a:pt x="4" y="62"/>
                  <a:pt x="4" y="60"/>
                </a:cubicBezTo>
                <a:cubicBezTo>
                  <a:pt x="4" y="58"/>
                  <a:pt x="8" y="56"/>
                  <a:pt x="14" y="56"/>
                </a:cubicBezTo>
                <a:close/>
                <a:moveTo>
                  <a:pt x="14" y="84"/>
                </a:moveTo>
                <a:cubicBezTo>
                  <a:pt x="8" y="84"/>
                  <a:pt x="4" y="82"/>
                  <a:pt x="4" y="80"/>
                </a:cubicBezTo>
                <a:cubicBezTo>
                  <a:pt x="4" y="76"/>
                  <a:pt x="4" y="76"/>
                  <a:pt x="4" y="76"/>
                </a:cubicBezTo>
                <a:cubicBezTo>
                  <a:pt x="7" y="77"/>
                  <a:pt x="10" y="78"/>
                  <a:pt x="14" y="78"/>
                </a:cubicBezTo>
                <a:cubicBezTo>
                  <a:pt x="18" y="78"/>
                  <a:pt x="21" y="77"/>
                  <a:pt x="24" y="76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2"/>
                  <a:pt x="20" y="84"/>
                  <a:pt x="14" y="84"/>
                </a:cubicBezTo>
                <a:close/>
                <a:moveTo>
                  <a:pt x="84" y="70"/>
                </a:moveTo>
                <a:cubicBezTo>
                  <a:pt x="84" y="72"/>
                  <a:pt x="80" y="74"/>
                  <a:pt x="74" y="74"/>
                </a:cubicBezTo>
                <a:cubicBezTo>
                  <a:pt x="68" y="74"/>
                  <a:pt x="64" y="72"/>
                  <a:pt x="64" y="70"/>
                </a:cubicBezTo>
                <a:cubicBezTo>
                  <a:pt x="64" y="66"/>
                  <a:pt x="64" y="66"/>
                  <a:pt x="64" y="66"/>
                </a:cubicBezTo>
                <a:cubicBezTo>
                  <a:pt x="67" y="67"/>
                  <a:pt x="70" y="68"/>
                  <a:pt x="74" y="68"/>
                </a:cubicBezTo>
                <a:cubicBezTo>
                  <a:pt x="78" y="68"/>
                  <a:pt x="81" y="67"/>
                  <a:pt x="84" y="66"/>
                </a:cubicBezTo>
                <a:lnTo>
                  <a:pt x="84" y="70"/>
                </a:lnTo>
                <a:close/>
                <a:moveTo>
                  <a:pt x="74" y="84"/>
                </a:moveTo>
                <a:cubicBezTo>
                  <a:pt x="68" y="84"/>
                  <a:pt x="64" y="82"/>
                  <a:pt x="64" y="80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77"/>
                  <a:pt x="70" y="78"/>
                  <a:pt x="74" y="78"/>
                </a:cubicBezTo>
                <a:cubicBezTo>
                  <a:pt x="78" y="78"/>
                  <a:pt x="81" y="77"/>
                  <a:pt x="84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2"/>
                  <a:pt x="80" y="84"/>
                  <a:pt x="74" y="84"/>
                </a:cubicBezTo>
                <a:close/>
                <a:moveTo>
                  <a:pt x="74" y="56"/>
                </a:moveTo>
                <a:cubicBezTo>
                  <a:pt x="80" y="56"/>
                  <a:pt x="84" y="58"/>
                  <a:pt x="84" y="60"/>
                </a:cubicBezTo>
                <a:cubicBezTo>
                  <a:pt x="84" y="62"/>
                  <a:pt x="80" y="64"/>
                  <a:pt x="74" y="64"/>
                </a:cubicBezTo>
                <a:cubicBezTo>
                  <a:pt x="68" y="64"/>
                  <a:pt x="64" y="62"/>
                  <a:pt x="64" y="60"/>
                </a:cubicBezTo>
                <a:cubicBezTo>
                  <a:pt x="64" y="58"/>
                  <a:pt x="68" y="56"/>
                  <a:pt x="74" y="56"/>
                </a:cubicBezTo>
                <a:close/>
                <a:moveTo>
                  <a:pt x="84" y="18"/>
                </a:moveTo>
                <a:cubicBezTo>
                  <a:pt x="84" y="20"/>
                  <a:pt x="80" y="22"/>
                  <a:pt x="74" y="22"/>
                </a:cubicBezTo>
                <a:cubicBezTo>
                  <a:pt x="68" y="22"/>
                  <a:pt x="64" y="20"/>
                  <a:pt x="64" y="18"/>
                </a:cubicBezTo>
                <a:cubicBezTo>
                  <a:pt x="64" y="14"/>
                  <a:pt x="64" y="14"/>
                  <a:pt x="64" y="14"/>
                </a:cubicBezTo>
                <a:cubicBezTo>
                  <a:pt x="67" y="15"/>
                  <a:pt x="70" y="16"/>
                  <a:pt x="74" y="16"/>
                </a:cubicBezTo>
                <a:cubicBezTo>
                  <a:pt x="78" y="16"/>
                  <a:pt x="81" y="15"/>
                  <a:pt x="84" y="14"/>
                </a:cubicBezTo>
                <a:lnTo>
                  <a:pt x="84" y="18"/>
                </a:lnTo>
                <a:close/>
                <a:moveTo>
                  <a:pt x="74" y="4"/>
                </a:moveTo>
                <a:cubicBezTo>
                  <a:pt x="80" y="4"/>
                  <a:pt x="84" y="6"/>
                  <a:pt x="84" y="8"/>
                </a:cubicBezTo>
                <a:cubicBezTo>
                  <a:pt x="84" y="10"/>
                  <a:pt x="80" y="12"/>
                  <a:pt x="74" y="12"/>
                </a:cubicBezTo>
                <a:cubicBezTo>
                  <a:pt x="68" y="12"/>
                  <a:pt x="64" y="10"/>
                  <a:pt x="64" y="8"/>
                </a:cubicBezTo>
                <a:cubicBezTo>
                  <a:pt x="64" y="6"/>
                  <a:pt x="68" y="4"/>
                  <a:pt x="74" y="4"/>
                </a:cubicBezTo>
                <a:close/>
                <a:moveTo>
                  <a:pt x="74" y="32"/>
                </a:moveTo>
                <a:cubicBezTo>
                  <a:pt x="68" y="32"/>
                  <a:pt x="64" y="30"/>
                  <a:pt x="64" y="28"/>
                </a:cubicBezTo>
                <a:cubicBezTo>
                  <a:pt x="64" y="24"/>
                  <a:pt x="64" y="24"/>
                  <a:pt x="64" y="24"/>
                </a:cubicBezTo>
                <a:cubicBezTo>
                  <a:pt x="67" y="25"/>
                  <a:pt x="70" y="26"/>
                  <a:pt x="74" y="26"/>
                </a:cubicBezTo>
                <a:cubicBezTo>
                  <a:pt x="78" y="26"/>
                  <a:pt x="81" y="25"/>
                  <a:pt x="84" y="24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30"/>
                  <a:pt x="80" y="32"/>
                  <a:pt x="74" y="3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77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ServiceNow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946" y="1260477"/>
            <a:ext cx="11338983" cy="5051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9" name="Rounded Rectangle 35"/>
          <p:cNvSpPr/>
          <p:nvPr/>
        </p:nvSpPr>
        <p:spPr>
          <a:xfrm>
            <a:off x="7947548" y="1472154"/>
            <a:ext cx="3630965" cy="4607912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ServiceNow Revenue Over the Years</a:t>
            </a:r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Crossed $1 Billion in Fiscal </a:t>
            </a:r>
            <a:r>
              <a:rPr lang="en-US" sz="1400" dirty="0"/>
              <a:t>2015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0" name="Rounded Rectangle 34"/>
          <p:cNvSpPr/>
          <p:nvPr/>
        </p:nvSpPr>
        <p:spPr>
          <a:xfrm>
            <a:off x="492490" y="1449583"/>
            <a:ext cx="3630965" cy="4607912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4213590" y="1449583"/>
            <a:ext cx="3630965" cy="46079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9604" y="1362520"/>
            <a:ext cx="2997497" cy="2287806"/>
            <a:chOff x="4296854" y="773506"/>
            <a:chExt cx="3485904" cy="2549499"/>
          </a:xfrm>
        </p:grpSpPr>
        <p:sp>
          <p:nvSpPr>
            <p:cNvPr id="14" name="Rectangle 13"/>
            <p:cNvSpPr/>
            <p:nvPr/>
          </p:nvSpPr>
          <p:spPr>
            <a:xfrm>
              <a:off x="5184082" y="773506"/>
              <a:ext cx="1657641" cy="506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360"/>
                </a:lnSpc>
                <a:spcBef>
                  <a:spcPts val="2667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Enterprise Cloud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96854" y="1362292"/>
              <a:ext cx="3485904" cy="1960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3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Cloud-based Service that Modernizes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and Transforms the Enterprise</a:t>
              </a:r>
            </a:p>
            <a:p>
              <a:pPr marL="171450" indent="-171450">
                <a:spcAft>
                  <a:spcPts val="3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Highly Secure and Available Enterprise Cloud</a:t>
              </a:r>
            </a:p>
            <a:p>
              <a:pPr marL="171450" indent="-171450">
                <a:spcAft>
                  <a:spcPts val="3200"/>
                </a:spcAft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PaaS Business Model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28025" y="1357607"/>
            <a:ext cx="1271502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60"/>
              </a:lnSpc>
              <a:spcBef>
                <a:spcPts val="2667"/>
              </a:spcBef>
            </a:pPr>
            <a:r>
              <a:rPr lang="en-US" sz="1467" b="1" dirty="0"/>
              <a:t>NYSE: NOW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56596" y="2142253"/>
            <a:ext cx="166904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67" b="1" dirty="0"/>
              <a:t>2,400+</a:t>
            </a:r>
          </a:p>
          <a:p>
            <a:pPr algn="ctr"/>
            <a:r>
              <a:rPr lang="en-US" sz="1200" dirty="0"/>
              <a:t>Enterprise Customers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0940" y="2137340"/>
            <a:ext cx="142859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67" b="1" dirty="0"/>
              <a:t>3600+</a:t>
            </a:r>
          </a:p>
          <a:p>
            <a:pPr algn="ctr"/>
            <a:r>
              <a:rPr lang="en-US" sz="1200" dirty="0"/>
              <a:t>Global Employees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6596" y="2918754"/>
            <a:ext cx="3344954" cy="68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67" b="1" dirty="0"/>
              <a:t>Major Sites</a:t>
            </a:r>
          </a:p>
          <a:p>
            <a:pPr algn="ctr"/>
            <a:r>
              <a:rPr lang="en-US" sz="1200" dirty="0"/>
              <a:t>San Diego, Silicon Valley, Seattle, Amsterdam,</a:t>
            </a:r>
          </a:p>
          <a:p>
            <a:pPr algn="ctr"/>
            <a:r>
              <a:rPr lang="en-US" sz="1200" dirty="0"/>
              <a:t>London, Sydney, Israel, India</a:t>
            </a:r>
          </a:p>
        </p:txBody>
      </p:sp>
      <p:pic>
        <p:nvPicPr>
          <p:cNvPr id="20" name="Picture 19" descr="SN_major_sites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50" y="3819195"/>
            <a:ext cx="2884519" cy="1306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584" y="2525959"/>
            <a:ext cx="2541904" cy="1814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510" y="4501719"/>
            <a:ext cx="1578691" cy="1504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090" y="3819195"/>
            <a:ext cx="1905840" cy="19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High Availability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7" y="3488693"/>
            <a:ext cx="6044422" cy="2837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657" y="1321695"/>
            <a:ext cx="11511173" cy="9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0" b="1" dirty="0"/>
              <a:t>Global Data Center Pairs</a:t>
            </a:r>
          </a:p>
          <a:p>
            <a:r>
              <a:rPr lang="en-US" sz="1460" dirty="0"/>
              <a:t>ServiceNow’s data centers are arranged in pairs. ServiceNow has 8 data center pairs (for a total of 16 data centers) across four geographic regions including Asia Pacific Japan (APJ); Europe, Middle East and Africa (EMEA); North America; and South America. Within several of these regions, there are specific country pairs for Canadian, U.S., Australian, and Swiss customers.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389" y="2391648"/>
            <a:ext cx="3729936" cy="464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8" dirty="0">
                <a:solidFill>
                  <a:schemeClr val="bg1">
                    <a:lumMod val="65000"/>
                  </a:schemeClr>
                </a:solidFill>
                <a:latin typeface="Agfa Rotis Sans Serif" panose="00000400000000000000" pitchFamily="2" charset="0"/>
              </a:rPr>
              <a:t>ServiceNow’s data centers and cloud-based infrastructure have been designed to be highly available. All servers and network devices have redundant components and multiple network paths to avoid single points</a:t>
            </a:r>
          </a:p>
          <a:p>
            <a:r>
              <a:rPr lang="en-US" sz="1858" dirty="0">
                <a:solidFill>
                  <a:schemeClr val="bg1">
                    <a:lumMod val="65000"/>
                  </a:schemeClr>
                </a:solidFill>
                <a:latin typeface="Agfa Rotis Sans Serif" panose="00000400000000000000" pitchFamily="2" charset="0"/>
              </a:rPr>
              <a:t>of failure.</a:t>
            </a:r>
          </a:p>
          <a:p>
            <a:endParaRPr lang="en-US" sz="1858" dirty="0">
              <a:solidFill>
                <a:schemeClr val="bg1">
                  <a:lumMod val="65000"/>
                </a:schemeClr>
              </a:solidFill>
              <a:latin typeface="Agfa Rotis Sans Serif" panose="00000400000000000000" pitchFamily="2" charset="0"/>
            </a:endParaRPr>
          </a:p>
          <a:p>
            <a:r>
              <a:rPr lang="en-US" sz="1858" dirty="0">
                <a:solidFill>
                  <a:schemeClr val="bg1">
                    <a:lumMod val="65000"/>
                  </a:schemeClr>
                </a:solidFill>
                <a:latin typeface="Agfa Rotis Sans Serif" panose="00000400000000000000" pitchFamily="2" charset="0"/>
              </a:rPr>
              <a:t>Through ServiceNow’s unique, multi-instance architecture, Advanced High Availability meets and exceeds stringent requirements surrounding  data sovereignty, availability and performance.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57670" y="2391649"/>
            <a:ext cx="60659" cy="412431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320" tIns="60660" rIns="121320" bIns="606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1"/>
          </a:p>
        </p:txBody>
      </p:sp>
    </p:spTree>
    <p:extLst>
      <p:ext uri="{BB962C8B-B14F-4D97-AF65-F5344CB8AC3E}">
        <p14:creationId xmlns:p14="http://schemas.microsoft.com/office/powerpoint/2010/main" val="343588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9" y="32274"/>
            <a:ext cx="10579344" cy="109220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enterprises from all industries rely on ServiceNow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8" y="1971992"/>
            <a:ext cx="5852017" cy="3670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49" y="1984963"/>
            <a:ext cx="5631248" cy="36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enterprise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14338" name="Picture 2" descr="https://servicematters.servicenow.com/wp-content/uploads/2016/05/Service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00" y="1260475"/>
            <a:ext cx="9464012" cy="505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24870" y="6324790"/>
            <a:ext cx="166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by: </a:t>
            </a:r>
            <a:r>
              <a:rPr lang="en-US" sz="1000" dirty="0">
                <a:hlinkClick r:id="rId4"/>
              </a:rPr>
              <a:t>ServiceNow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307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Enterprise Service Management - Governance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85537"/>
              </p:ext>
            </p:extLst>
          </p:nvPr>
        </p:nvGraphicFramePr>
        <p:xfrm>
          <a:off x="463550" y="1260475"/>
          <a:ext cx="5969000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D543262-56AD-412A-BABF-3B589AD283EF}"/>
              </a:ext>
            </a:extLst>
          </p:cNvPr>
          <p:cNvSpPr/>
          <p:nvPr/>
        </p:nvSpPr>
        <p:spPr bwMode="auto">
          <a:xfrm>
            <a:off x="6199833" y="1487156"/>
            <a:ext cx="1668026" cy="4682532"/>
          </a:xfrm>
          <a:prstGeom prst="rightBrac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6BBAD-2026-4504-A1E5-F546616509BC}"/>
              </a:ext>
            </a:extLst>
          </p:cNvPr>
          <p:cNvSpPr txBox="1"/>
          <p:nvPr/>
        </p:nvSpPr>
        <p:spPr>
          <a:xfrm>
            <a:off x="8223845" y="2508914"/>
            <a:ext cx="3647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do we address competing business needs and priorities for one platform?</a:t>
            </a:r>
          </a:p>
        </p:txBody>
      </p:sp>
      <p:grpSp>
        <p:nvGrpSpPr>
          <p:cNvPr id="8" name="Group 128">
            <a:extLst>
              <a:ext uri="{FF2B5EF4-FFF2-40B4-BE49-F238E27FC236}">
                <a16:creationId xmlns:a16="http://schemas.microsoft.com/office/drawing/2014/main" id="{772BD795-19F7-4C7A-8289-283D7D0482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00650" y="2508914"/>
            <a:ext cx="406496" cy="465344"/>
            <a:chOff x="1398" y="2998"/>
            <a:chExt cx="373" cy="427"/>
          </a:xfrm>
          <a:solidFill>
            <a:schemeClr val="tx2"/>
          </a:solidFill>
        </p:grpSpPr>
        <p:sp>
          <p:nvSpPr>
            <p:cNvPr id="9" name="Freeform 129">
              <a:extLst>
                <a:ext uri="{FF2B5EF4-FFF2-40B4-BE49-F238E27FC236}">
                  <a16:creationId xmlns:a16="http://schemas.microsoft.com/office/drawing/2014/main" id="{6D28E1E4-1FC6-487B-9CF4-D4E64468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3052"/>
              <a:ext cx="266" cy="266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12 h 180"/>
                <a:gd name="T12" fmla="*/ 12 w 180"/>
                <a:gd name="T13" fmla="*/ 90 h 180"/>
                <a:gd name="T14" fmla="*/ 90 w 180"/>
                <a:gd name="T15" fmla="*/ 168 h 180"/>
                <a:gd name="T16" fmla="*/ 168 w 180"/>
                <a:gd name="T17" fmla="*/ 90 h 180"/>
                <a:gd name="T18" fmla="*/ 90 w 180"/>
                <a:gd name="T1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0" y="180"/>
                    <a:pt x="0" y="139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139"/>
                    <a:pt x="139" y="180"/>
                    <a:pt x="90" y="180"/>
                  </a:cubicBezTo>
                  <a:close/>
                  <a:moveTo>
                    <a:pt x="90" y="12"/>
                  </a:moveTo>
                  <a:cubicBezTo>
                    <a:pt x="47" y="12"/>
                    <a:pt x="12" y="47"/>
                    <a:pt x="12" y="90"/>
                  </a:cubicBezTo>
                  <a:cubicBezTo>
                    <a:pt x="12" y="133"/>
                    <a:pt x="47" y="168"/>
                    <a:pt x="90" y="168"/>
                  </a:cubicBezTo>
                  <a:cubicBezTo>
                    <a:pt x="133" y="168"/>
                    <a:pt x="168" y="133"/>
                    <a:pt x="168" y="90"/>
                  </a:cubicBezTo>
                  <a:cubicBezTo>
                    <a:pt x="168" y="47"/>
                    <a:pt x="13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130">
              <a:extLst>
                <a:ext uri="{FF2B5EF4-FFF2-40B4-BE49-F238E27FC236}">
                  <a16:creationId xmlns:a16="http://schemas.microsoft.com/office/drawing/2014/main" id="{0697BE49-1206-42F2-9E3E-1DD27E395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300"/>
              <a:ext cx="124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0 h 36"/>
                <a:gd name="T8" fmla="*/ 12 w 84"/>
                <a:gd name="T9" fmla="*/ 0 h 36"/>
                <a:gd name="T10" fmla="*/ 12 w 84"/>
                <a:gd name="T11" fmla="*/ 24 h 36"/>
                <a:gd name="T12" fmla="*/ 72 w 84"/>
                <a:gd name="T13" fmla="*/ 24 h 36"/>
                <a:gd name="T14" fmla="*/ 72 w 84"/>
                <a:gd name="T15" fmla="*/ 0 h 36"/>
                <a:gd name="T16" fmla="*/ 84 w 84"/>
                <a:gd name="T17" fmla="*/ 0 h 36"/>
                <a:gd name="T18" fmla="*/ 84 w 84"/>
                <a:gd name="T19" fmla="*/ 30 h 36"/>
                <a:gd name="T20" fmla="*/ 78 w 8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1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131">
              <a:extLst>
                <a:ext uri="{FF2B5EF4-FFF2-40B4-BE49-F238E27FC236}">
                  <a16:creationId xmlns:a16="http://schemas.microsoft.com/office/drawing/2014/main" id="{890E40FE-24DC-411F-A7E5-7218B0A46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3336"/>
              <a:ext cx="88" cy="53"/>
            </a:xfrm>
            <a:custGeom>
              <a:avLst/>
              <a:gdLst>
                <a:gd name="T0" fmla="*/ 54 w 60"/>
                <a:gd name="T1" fmla="*/ 36 h 36"/>
                <a:gd name="T2" fmla="*/ 6 w 60"/>
                <a:gd name="T3" fmla="*/ 36 h 36"/>
                <a:gd name="T4" fmla="*/ 0 w 60"/>
                <a:gd name="T5" fmla="*/ 30 h 36"/>
                <a:gd name="T6" fmla="*/ 0 w 60"/>
                <a:gd name="T7" fmla="*/ 6 h 36"/>
                <a:gd name="T8" fmla="*/ 6 w 60"/>
                <a:gd name="T9" fmla="*/ 0 h 36"/>
                <a:gd name="T10" fmla="*/ 54 w 60"/>
                <a:gd name="T11" fmla="*/ 0 h 36"/>
                <a:gd name="T12" fmla="*/ 60 w 60"/>
                <a:gd name="T13" fmla="*/ 6 h 36"/>
                <a:gd name="T14" fmla="*/ 60 w 60"/>
                <a:gd name="T15" fmla="*/ 30 h 36"/>
                <a:gd name="T16" fmla="*/ 54 w 60"/>
                <a:gd name="T17" fmla="*/ 36 h 36"/>
                <a:gd name="T18" fmla="*/ 12 w 60"/>
                <a:gd name="T19" fmla="*/ 24 h 36"/>
                <a:gd name="T20" fmla="*/ 48 w 60"/>
                <a:gd name="T21" fmla="*/ 24 h 36"/>
                <a:gd name="T22" fmla="*/ 48 w 60"/>
                <a:gd name="T23" fmla="*/ 12 h 36"/>
                <a:gd name="T24" fmla="*/ 12 w 60"/>
                <a:gd name="T25" fmla="*/ 12 h 36"/>
                <a:gd name="T26" fmla="*/ 12 w 60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3"/>
                    <a:pt x="57" y="36"/>
                    <a:pt x="54" y="36"/>
                  </a:cubicBezTo>
                  <a:close/>
                  <a:moveTo>
                    <a:pt x="1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32">
              <a:extLst>
                <a:ext uri="{FF2B5EF4-FFF2-40B4-BE49-F238E27FC236}">
                  <a16:creationId xmlns:a16="http://schemas.microsoft.com/office/drawing/2014/main" id="{636EB587-629E-4456-A613-D7E724D90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3371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2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133">
              <a:extLst>
                <a:ext uri="{FF2B5EF4-FFF2-40B4-BE49-F238E27FC236}">
                  <a16:creationId xmlns:a16="http://schemas.microsoft.com/office/drawing/2014/main" id="{CF686B55-865E-4ED6-9330-E969041F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998"/>
              <a:ext cx="18" cy="36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18 h 24"/>
                <a:gd name="T4" fmla="*/ 0 w 12"/>
                <a:gd name="T5" fmla="*/ 6 h 24"/>
                <a:gd name="T6" fmla="*/ 6 w 12"/>
                <a:gd name="T7" fmla="*/ 0 h 24"/>
                <a:gd name="T8" fmla="*/ 12 w 12"/>
                <a:gd name="T9" fmla="*/ 6 h 24"/>
                <a:gd name="T10" fmla="*/ 12 w 12"/>
                <a:gd name="T11" fmla="*/ 18 h 24"/>
                <a:gd name="T12" fmla="*/ 6 w 1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1"/>
                    <a:pt x="9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134">
              <a:extLst>
                <a:ext uri="{FF2B5EF4-FFF2-40B4-BE49-F238E27FC236}">
                  <a16:creationId xmlns:a16="http://schemas.microsoft.com/office/drawing/2014/main" id="{293AE3A3-7467-4FCE-9F1D-594FA451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049"/>
              <a:ext cx="33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20 h 21"/>
                <a:gd name="T4" fmla="*/ 3 w 22"/>
                <a:gd name="T5" fmla="*/ 11 h 21"/>
                <a:gd name="T6" fmla="*/ 11 w 22"/>
                <a:gd name="T7" fmla="*/ 3 h 21"/>
                <a:gd name="T8" fmla="*/ 20 w 22"/>
                <a:gd name="T9" fmla="*/ 3 h 21"/>
                <a:gd name="T10" fmla="*/ 20 w 22"/>
                <a:gd name="T11" fmla="*/ 11 h 21"/>
                <a:gd name="T12" fmla="*/ 11 w 22"/>
                <a:gd name="T13" fmla="*/ 20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ubicBezTo>
                    <a:pt x="22" y="5"/>
                    <a:pt x="22" y="9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9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35">
              <a:extLst>
                <a:ext uri="{FF2B5EF4-FFF2-40B4-BE49-F238E27FC236}">
                  <a16:creationId xmlns:a16="http://schemas.microsoft.com/office/drawing/2014/main" id="{4242DCD4-017D-4509-B0CC-4B2C9A28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76"/>
              <a:ext cx="36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36">
              <a:extLst>
                <a:ext uri="{FF2B5EF4-FFF2-40B4-BE49-F238E27FC236}">
                  <a16:creationId xmlns:a16="http://schemas.microsoft.com/office/drawing/2014/main" id="{529110DF-BED4-4BB5-A9C9-06D2087EA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3288"/>
              <a:ext cx="33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19 h 21"/>
                <a:gd name="T4" fmla="*/ 3 w 22"/>
                <a:gd name="T5" fmla="*/ 10 h 21"/>
                <a:gd name="T6" fmla="*/ 3 w 22"/>
                <a:gd name="T7" fmla="*/ 2 h 21"/>
                <a:gd name="T8" fmla="*/ 11 w 22"/>
                <a:gd name="T9" fmla="*/ 2 h 21"/>
                <a:gd name="T10" fmla="*/ 20 w 22"/>
                <a:gd name="T11" fmla="*/ 10 h 21"/>
                <a:gd name="T12" fmla="*/ 20 w 22"/>
                <a:gd name="T13" fmla="*/ 19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0"/>
                    <a:pt x="11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9" y="20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37">
              <a:extLst>
                <a:ext uri="{FF2B5EF4-FFF2-40B4-BE49-F238E27FC236}">
                  <a16:creationId xmlns:a16="http://schemas.microsoft.com/office/drawing/2014/main" id="{9110BA99-C1EA-4CF0-BB30-EF6A9C4F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49"/>
              <a:ext cx="32" cy="31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0 h 21"/>
                <a:gd name="T4" fmla="*/ 3 w 22"/>
                <a:gd name="T5" fmla="*/ 11 h 21"/>
                <a:gd name="T6" fmla="*/ 3 w 22"/>
                <a:gd name="T7" fmla="*/ 3 h 21"/>
                <a:gd name="T8" fmla="*/ 11 w 22"/>
                <a:gd name="T9" fmla="*/ 3 h 21"/>
                <a:gd name="T10" fmla="*/ 20 w 22"/>
                <a:gd name="T11" fmla="*/ 11 h 21"/>
                <a:gd name="T12" fmla="*/ 20 w 22"/>
                <a:gd name="T13" fmla="*/ 20 h 21"/>
                <a:gd name="T14" fmla="*/ 15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cubicBezTo>
                    <a:pt x="14" y="21"/>
                    <a:pt x="12" y="21"/>
                    <a:pt x="11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4"/>
                    <a:pt x="22" y="17"/>
                    <a:pt x="20" y="20"/>
                  </a:cubicBezTo>
                  <a:cubicBezTo>
                    <a:pt x="18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8">
              <a:extLst>
                <a:ext uri="{FF2B5EF4-FFF2-40B4-BE49-F238E27FC236}">
                  <a16:creationId xmlns:a16="http://schemas.microsoft.com/office/drawing/2014/main" id="{ACE858C8-D425-4EDA-B012-96C3FCA5D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3176"/>
              <a:ext cx="35" cy="1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D26EA4A5-A47C-4BBA-8667-BF54F8F4C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288"/>
              <a:ext cx="32" cy="31"/>
            </a:xfrm>
            <a:custGeom>
              <a:avLst/>
              <a:gdLst>
                <a:gd name="T0" fmla="*/ 7 w 22"/>
                <a:gd name="T1" fmla="*/ 21 h 21"/>
                <a:gd name="T2" fmla="*/ 3 w 22"/>
                <a:gd name="T3" fmla="*/ 19 h 21"/>
                <a:gd name="T4" fmla="*/ 3 w 22"/>
                <a:gd name="T5" fmla="*/ 10 h 21"/>
                <a:gd name="T6" fmla="*/ 11 w 22"/>
                <a:gd name="T7" fmla="*/ 2 h 21"/>
                <a:gd name="T8" fmla="*/ 20 w 22"/>
                <a:gd name="T9" fmla="*/ 2 h 21"/>
                <a:gd name="T10" fmla="*/ 20 w 22"/>
                <a:gd name="T11" fmla="*/ 10 h 21"/>
                <a:gd name="T12" fmla="*/ 11 w 22"/>
                <a:gd name="T13" fmla="*/ 19 h 21"/>
                <a:gd name="T14" fmla="*/ 7 w 22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cubicBezTo>
                    <a:pt x="5" y="21"/>
                    <a:pt x="4" y="20"/>
                    <a:pt x="3" y="19"/>
                  </a:cubicBezTo>
                  <a:cubicBezTo>
                    <a:pt x="0" y="17"/>
                    <a:pt x="0" y="13"/>
                    <a:pt x="3" y="1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7" y="0"/>
                    <a:pt x="20" y="2"/>
                  </a:cubicBezTo>
                  <a:cubicBezTo>
                    <a:pt x="22" y="4"/>
                    <a:pt x="22" y="8"/>
                    <a:pt x="20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40">
              <a:extLst>
                <a:ext uri="{FF2B5EF4-FFF2-40B4-BE49-F238E27FC236}">
                  <a16:creationId xmlns:a16="http://schemas.microsoft.com/office/drawing/2014/main" id="{58B48523-C09F-433F-94CF-7DF20E0C5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" y="3176"/>
              <a:ext cx="160" cy="133"/>
            </a:xfrm>
            <a:custGeom>
              <a:avLst/>
              <a:gdLst>
                <a:gd name="T0" fmla="*/ 60 w 108"/>
                <a:gd name="T1" fmla="*/ 90 h 90"/>
                <a:gd name="T2" fmla="*/ 58 w 108"/>
                <a:gd name="T3" fmla="*/ 90 h 90"/>
                <a:gd name="T4" fmla="*/ 54 w 108"/>
                <a:gd name="T5" fmla="*/ 84 h 90"/>
                <a:gd name="T6" fmla="*/ 49 w 108"/>
                <a:gd name="T7" fmla="*/ 90 h 90"/>
                <a:gd name="T8" fmla="*/ 42 w 108"/>
                <a:gd name="T9" fmla="*/ 85 h 90"/>
                <a:gd name="T10" fmla="*/ 30 w 108"/>
                <a:gd name="T11" fmla="*/ 36 h 90"/>
                <a:gd name="T12" fmla="*/ 18 w 108"/>
                <a:gd name="T13" fmla="*/ 36 h 90"/>
                <a:gd name="T14" fmla="*/ 0 w 108"/>
                <a:gd name="T15" fmla="*/ 18 h 90"/>
                <a:gd name="T16" fmla="*/ 18 w 108"/>
                <a:gd name="T17" fmla="*/ 0 h 90"/>
                <a:gd name="T18" fmla="*/ 38 w 108"/>
                <a:gd name="T19" fmla="*/ 16 h 90"/>
                <a:gd name="T20" fmla="*/ 40 w 108"/>
                <a:gd name="T21" fmla="*/ 24 h 90"/>
                <a:gd name="T22" fmla="*/ 67 w 108"/>
                <a:gd name="T23" fmla="*/ 24 h 90"/>
                <a:gd name="T24" fmla="*/ 69 w 108"/>
                <a:gd name="T25" fmla="*/ 16 h 90"/>
                <a:gd name="T26" fmla="*/ 90 w 108"/>
                <a:gd name="T27" fmla="*/ 0 h 90"/>
                <a:gd name="T28" fmla="*/ 108 w 108"/>
                <a:gd name="T29" fmla="*/ 18 h 90"/>
                <a:gd name="T30" fmla="*/ 90 w 108"/>
                <a:gd name="T31" fmla="*/ 36 h 90"/>
                <a:gd name="T32" fmla="*/ 77 w 108"/>
                <a:gd name="T33" fmla="*/ 36 h 90"/>
                <a:gd name="T34" fmla="*/ 65 w 108"/>
                <a:gd name="T35" fmla="*/ 85 h 90"/>
                <a:gd name="T36" fmla="*/ 60 w 108"/>
                <a:gd name="T37" fmla="*/ 90 h 90"/>
                <a:gd name="T38" fmla="*/ 43 w 108"/>
                <a:gd name="T39" fmla="*/ 36 h 90"/>
                <a:gd name="T40" fmla="*/ 53 w 108"/>
                <a:gd name="T41" fmla="*/ 82 h 90"/>
                <a:gd name="T42" fmla="*/ 54 w 108"/>
                <a:gd name="T43" fmla="*/ 84 h 90"/>
                <a:gd name="T44" fmla="*/ 54 w 108"/>
                <a:gd name="T45" fmla="*/ 82 h 90"/>
                <a:gd name="T46" fmla="*/ 65 w 108"/>
                <a:gd name="T47" fmla="*/ 36 h 90"/>
                <a:gd name="T48" fmla="*/ 43 w 108"/>
                <a:gd name="T49" fmla="*/ 36 h 90"/>
                <a:gd name="T50" fmla="*/ 80 w 108"/>
                <a:gd name="T51" fmla="*/ 24 h 90"/>
                <a:gd name="T52" fmla="*/ 90 w 108"/>
                <a:gd name="T53" fmla="*/ 24 h 90"/>
                <a:gd name="T54" fmla="*/ 96 w 108"/>
                <a:gd name="T55" fmla="*/ 18 h 90"/>
                <a:gd name="T56" fmla="*/ 90 w 108"/>
                <a:gd name="T57" fmla="*/ 12 h 90"/>
                <a:gd name="T58" fmla="*/ 81 w 108"/>
                <a:gd name="T59" fmla="*/ 19 h 90"/>
                <a:gd name="T60" fmla="*/ 80 w 108"/>
                <a:gd name="T61" fmla="*/ 24 h 90"/>
                <a:gd name="T62" fmla="*/ 18 w 108"/>
                <a:gd name="T63" fmla="*/ 12 h 90"/>
                <a:gd name="T64" fmla="*/ 12 w 108"/>
                <a:gd name="T65" fmla="*/ 18 h 90"/>
                <a:gd name="T66" fmla="*/ 18 w 108"/>
                <a:gd name="T67" fmla="*/ 24 h 90"/>
                <a:gd name="T68" fmla="*/ 28 w 108"/>
                <a:gd name="T69" fmla="*/ 24 h 90"/>
                <a:gd name="T70" fmla="*/ 26 w 108"/>
                <a:gd name="T71" fmla="*/ 19 h 90"/>
                <a:gd name="T72" fmla="*/ 18 w 108"/>
                <a:gd name="T7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90">
                  <a:moveTo>
                    <a:pt x="60" y="90"/>
                  </a:moveTo>
                  <a:cubicBezTo>
                    <a:pt x="59" y="90"/>
                    <a:pt x="59" y="90"/>
                    <a:pt x="58" y="90"/>
                  </a:cubicBezTo>
                  <a:cubicBezTo>
                    <a:pt x="56" y="89"/>
                    <a:pt x="54" y="87"/>
                    <a:pt x="54" y="84"/>
                  </a:cubicBezTo>
                  <a:cubicBezTo>
                    <a:pt x="54" y="87"/>
                    <a:pt x="52" y="89"/>
                    <a:pt x="49" y="90"/>
                  </a:cubicBezTo>
                  <a:cubicBezTo>
                    <a:pt x="46" y="90"/>
                    <a:pt x="43" y="88"/>
                    <a:pt x="42" y="8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7"/>
                    <a:pt x="38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7"/>
                    <a:pt x="80" y="0"/>
                    <a:pt x="90" y="0"/>
                  </a:cubicBezTo>
                  <a:cubicBezTo>
                    <a:pt x="100" y="0"/>
                    <a:pt x="108" y="8"/>
                    <a:pt x="108" y="18"/>
                  </a:cubicBezTo>
                  <a:cubicBezTo>
                    <a:pt x="108" y="28"/>
                    <a:pt x="100" y="36"/>
                    <a:pt x="90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8"/>
                    <a:pt x="62" y="90"/>
                    <a:pt x="60" y="90"/>
                  </a:cubicBezTo>
                  <a:close/>
                  <a:moveTo>
                    <a:pt x="43" y="36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4" y="83"/>
                    <a:pt x="54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43" y="36"/>
                  </a:lnTo>
                  <a:close/>
                  <a:moveTo>
                    <a:pt x="80" y="24"/>
                  </a:moveTo>
                  <a:cubicBezTo>
                    <a:pt x="90" y="24"/>
                    <a:pt x="90" y="24"/>
                    <a:pt x="90" y="24"/>
                  </a:cubicBezTo>
                  <a:cubicBezTo>
                    <a:pt x="93" y="24"/>
                    <a:pt x="96" y="21"/>
                    <a:pt x="96" y="18"/>
                  </a:cubicBezTo>
                  <a:cubicBezTo>
                    <a:pt x="96" y="15"/>
                    <a:pt x="93" y="12"/>
                    <a:pt x="90" y="12"/>
                  </a:cubicBezTo>
                  <a:cubicBezTo>
                    <a:pt x="85" y="12"/>
                    <a:pt x="82" y="15"/>
                    <a:pt x="81" y="19"/>
                  </a:cubicBezTo>
                  <a:lnTo>
                    <a:pt x="80" y="24"/>
                  </a:ln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1014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6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Agile – in the Context of 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33167"/>
            <a:ext cx="119634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3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 are a number of scenarios in which you may develop material using Agile:</a:t>
            </a:r>
          </a:p>
          <a:p>
            <a:pPr lvl="1"/>
            <a:r>
              <a:rPr lang="en-US" dirty="0"/>
              <a:t>The project is using Agile methodology therefore change management and training need to comply</a:t>
            </a:r>
          </a:p>
          <a:p>
            <a:pPr lvl="1"/>
            <a:r>
              <a:rPr lang="en-US" dirty="0"/>
              <a:t>The client is shifting to Agile as a methodology and needs training to follow Agile processes</a:t>
            </a:r>
          </a:p>
          <a:p>
            <a:pPr lvl="1"/>
            <a:r>
              <a:rPr lang="en-US" dirty="0"/>
              <a:t>You are working in a team that decides to use Agile for training material development</a:t>
            </a:r>
          </a:p>
          <a:p>
            <a:pPr lvl="1"/>
            <a:r>
              <a:rPr lang="en-US" dirty="0"/>
              <a:t>You want to bring elements of Agile into your development as a ‘hybrid’ approach</a:t>
            </a:r>
          </a:p>
          <a:p>
            <a:endParaRPr lang="en-US" dirty="0"/>
          </a:p>
          <a:p>
            <a:r>
              <a:rPr lang="en-US" dirty="0"/>
              <a:t>Agile methods and practices can also be adapted and used in any team, employing specific “elements” rather than the full approach:</a:t>
            </a:r>
          </a:p>
          <a:p>
            <a:pPr lvl="1"/>
            <a:r>
              <a:rPr lang="en-US" b="1" dirty="0"/>
              <a:t>Agile </a:t>
            </a:r>
            <a:r>
              <a:rPr lang="en-US" dirty="0"/>
              <a:t>– development using Agile methods including sprints, scrums and retrospectives </a:t>
            </a:r>
          </a:p>
          <a:p>
            <a:pPr lvl="1"/>
            <a:r>
              <a:rPr lang="en-US" b="1" dirty="0"/>
              <a:t>Hybrid Agile </a:t>
            </a:r>
            <a:r>
              <a:rPr lang="en-US" dirty="0"/>
              <a:t>– iterative development within a standard project release or ‘waterfall’ timeframe</a:t>
            </a:r>
          </a:p>
          <a:p>
            <a:pPr lvl="1"/>
            <a:r>
              <a:rPr lang="en-US" b="1" dirty="0"/>
              <a:t>Client Tailored Methods </a:t>
            </a:r>
            <a:r>
              <a:rPr lang="en-US" dirty="0"/>
              <a:t>– Agile methods developed specifically by the client and often proprietary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88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Waterfall Methodology vs. Agile Methodology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74" y="1260475"/>
            <a:ext cx="10967264" cy="50514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sponsors are not able to articulate all of their needs and desires at the beginning of the project.</a:t>
            </a:r>
          </a:p>
          <a:p>
            <a:r>
              <a:rPr lang="en-US" dirty="0"/>
              <a:t>An Organization's underlying needs keep changing along the way and we want to be responsive—not resistant—to those changes.</a:t>
            </a:r>
          </a:p>
          <a:p>
            <a:r>
              <a:rPr lang="en-US" dirty="0"/>
              <a:t>Agile methods usually aim to deploy products to market faster compared to traditional methods.</a:t>
            </a:r>
          </a:p>
          <a:p>
            <a:r>
              <a:rPr lang="en-US" dirty="0"/>
              <a:t>Agile offers great levels of transparency and enables the team members to do what they do best: visualize a solution, engage the right people, and build a shippable product.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15726" y="1130439"/>
            <a:ext cx="10982884" cy="478387"/>
          </a:xfrm>
        </p:spPr>
        <p:txBody>
          <a:bodyPr/>
          <a:lstStyle/>
          <a:p>
            <a:r>
              <a:rPr lang="en-US" sz="2400" dirty="0"/>
              <a:t>The idea of using Agile is becoming increasingly popular, because: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Adopt Agile in Application Development?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A1851D-F90B-DD4D-BB60-BF9516DE56C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2016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8054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Case: Onboarding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5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onboarding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5362" name="Picture 2" descr="https://servicematters.servicenow.com/wp-content/uploads/2017/05/Onboardin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05" y="1406542"/>
            <a:ext cx="8524480" cy="48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39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6609" y="4434555"/>
            <a:ext cx="1000156" cy="1404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2473" y="1696339"/>
            <a:ext cx="1014259" cy="1422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4327" y="1701309"/>
            <a:ext cx="1002438" cy="1404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2473" y="4434555"/>
            <a:ext cx="1014259" cy="1420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257" y="1702257"/>
            <a:ext cx="1022920" cy="143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2401264" y="1701309"/>
            <a:ext cx="80951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Security</a:t>
            </a:r>
            <a:endParaRPr lang="en-AU" sz="16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401263" y="1921979"/>
            <a:ext cx="171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Badge access to buildings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610077" y="1692291"/>
            <a:ext cx="29495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HR</a:t>
            </a:r>
            <a:endParaRPr lang="en-AU" sz="16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610076" y="1912961"/>
            <a:ext cx="17105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Learning and development, training, and policy acknowledgement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New hire needs to enrol in benefits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430108" y="1701309"/>
            <a:ext cx="210551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Network and Telecom</a:t>
            </a:r>
            <a:endParaRPr lang="en-AU" sz="16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9430108" y="1921979"/>
            <a:ext cx="171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Phone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Internet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Remote access (VPN)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Voicemail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610077" y="4434557"/>
            <a:ext cx="18274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IT</a:t>
            </a:r>
            <a:endParaRPr lang="en-AU" sz="1600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610076" y="4655227"/>
            <a:ext cx="1710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Hardware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Applications access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430107" y="4434557"/>
            <a:ext cx="88004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Facilities</a:t>
            </a:r>
            <a:endParaRPr lang="en-AU" sz="1600" dirty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9430107" y="4655227"/>
            <a:ext cx="171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Desk space and configuration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27861" y="4434557"/>
            <a:ext cx="77425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600" b="1" dirty="0"/>
              <a:t>Finance</a:t>
            </a:r>
            <a:endParaRPr lang="en-AU" sz="1600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2327860" y="4678870"/>
            <a:ext cx="171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Payroll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401k</a:t>
            </a:r>
          </a:p>
        </p:txBody>
      </p:sp>
      <p:pic>
        <p:nvPicPr>
          <p:cNvPr id="33" name="Picture 32" descr="business &lt;strong&gt;finance&lt;/strong&gt; economics news &lt;strong&gt;finance&lt;/strong&gt; markets market data &lt;strong&gt;finance&lt;/strong&gt; ...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8"/>
          <a:stretch/>
        </p:blipFill>
        <p:spPr>
          <a:xfrm>
            <a:off x="1199471" y="4434555"/>
            <a:ext cx="1013706" cy="14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Kailey Oppenheim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kailey.oppenheim@accenture.com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Bio</a:t>
            </a:r>
          </a:p>
          <a:p>
            <a:r>
              <a:rPr lang="en-US" dirty="0"/>
              <a:t>Graduated from UCSC in 2009 with a BS in Information Systems Management (now TIM)</a:t>
            </a:r>
          </a:p>
          <a:p>
            <a:r>
              <a:rPr lang="en-US" dirty="0"/>
              <a:t>ISMA Co-President in 2008-2009</a:t>
            </a:r>
          </a:p>
          <a:p>
            <a:r>
              <a:rPr lang="en-US" dirty="0"/>
              <a:t>Internship with Plantronics in 2010, which transitioned to Full Time</a:t>
            </a:r>
          </a:p>
          <a:p>
            <a:r>
              <a:rPr lang="en-US" dirty="0"/>
              <a:t>In 2012, started working Full Time as a ServiceNow Business Analyst Consultant at </a:t>
            </a:r>
            <a:r>
              <a:rPr lang="en-US" dirty="0" err="1"/>
              <a:t>Navigis</a:t>
            </a:r>
            <a:r>
              <a:rPr lang="en-US" dirty="0"/>
              <a:t> (acquired by Cloud Sherpas, acquired again and currently Accenture)</a:t>
            </a:r>
          </a:p>
          <a:p>
            <a:r>
              <a:rPr lang="en-US" dirty="0"/>
              <a:t>From 2013 - 2014 worked for Macys.com</a:t>
            </a:r>
          </a:p>
          <a:p>
            <a:r>
              <a:rPr lang="en-US" dirty="0"/>
              <a:t>Senior Manager at Accenture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Certifications</a:t>
            </a:r>
            <a:endParaRPr lang="en-US" dirty="0"/>
          </a:p>
          <a:p>
            <a:r>
              <a:rPr lang="en-US" dirty="0"/>
              <a:t>ITIL Foundation in IT Service Management (ITIL Foundations v3)</a:t>
            </a:r>
          </a:p>
          <a:p>
            <a:r>
              <a:rPr lang="en-US" dirty="0"/>
              <a:t>Project Management Professional (PMP)</a:t>
            </a:r>
          </a:p>
          <a:p>
            <a:r>
              <a:rPr lang="en-US" dirty="0"/>
              <a:t>ServiceNow Administrator</a:t>
            </a:r>
          </a:p>
          <a:p>
            <a:r>
              <a:rPr lang="en-US" dirty="0"/>
              <a:t>ServiceNow Implementation Specialist</a:t>
            </a:r>
          </a:p>
          <a:p>
            <a:r>
              <a:rPr lang="en-US" dirty="0"/>
              <a:t>ServiceNow Trainer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A1851D-F90B-DD4D-BB60-BF9516DE56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3" y="2300650"/>
            <a:ext cx="1694411" cy="305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82" y="2300650"/>
            <a:ext cx="1983784" cy="3119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5" y="2300650"/>
            <a:ext cx="1607557" cy="316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32" y="2300650"/>
            <a:ext cx="2020324" cy="3521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17" y="2300650"/>
            <a:ext cx="1773917" cy="3203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Accenture?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2600" y="3012528"/>
            <a:ext cx="2280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TRANSFORMS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Management Consulting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Technology Consulting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342516" y="2792979"/>
            <a:ext cx="2139657" cy="4572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71001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3012528"/>
            <a:ext cx="21060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SHAPES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Technology 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96933" y="3012528"/>
            <a:ext cx="20922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DIGITIZES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67600" y="3012528"/>
            <a:ext cx="20922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POWERS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 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Labs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Ecosystem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829800" y="3012528"/>
            <a:ext cx="2092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OPERATES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a Service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Process</a:t>
            </a: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Cloud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6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 flipV="1">
            <a:off x="2700539" y="2808043"/>
            <a:ext cx="2139696" cy="45719"/>
          </a:xfrm>
          <a:prstGeom prst="rect">
            <a:avLst/>
          </a:prstGeom>
          <a:gradFill>
            <a:gsLst>
              <a:gs pos="0">
                <a:srgbClr val="A100FF"/>
              </a:gs>
              <a:gs pos="100000">
                <a:srgbClr val="5F009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/>
          </p:cNvSpPr>
          <p:nvPr/>
        </p:nvSpPr>
        <p:spPr>
          <a:xfrm flipV="1">
            <a:off x="5066916" y="2808043"/>
            <a:ext cx="2139696" cy="45719"/>
          </a:xfrm>
          <a:prstGeom prst="rect">
            <a:avLst/>
          </a:prstGeom>
          <a:gradFill>
            <a:gsLst>
              <a:gs pos="0">
                <a:srgbClr val="FFEA00"/>
              </a:gs>
              <a:gs pos="100000">
                <a:srgbClr val="FFB60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/>
          </p:cNvSpPr>
          <p:nvPr/>
        </p:nvSpPr>
        <p:spPr>
          <a:xfrm flipV="1">
            <a:off x="7429116" y="2808043"/>
            <a:ext cx="2139696" cy="45719"/>
          </a:xfrm>
          <a:prstGeom prst="rect">
            <a:avLst/>
          </a:prstGeom>
          <a:gradFill>
            <a:gsLst>
              <a:gs pos="0">
                <a:srgbClr val="00F3FF"/>
              </a:gs>
              <a:gs pos="100000">
                <a:srgbClr val="00FF0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>
          <a:xfrm flipV="1">
            <a:off x="9791316" y="2808043"/>
            <a:ext cx="2139696" cy="45719"/>
          </a:xfrm>
          <a:prstGeom prst="rect">
            <a:avLst/>
          </a:prstGeom>
          <a:gradFill>
            <a:gsLst>
              <a:gs pos="0">
                <a:srgbClr val="00F3FF"/>
              </a:gs>
              <a:gs pos="100000">
                <a:srgbClr val="2800FF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5EEBB-748C-45BD-95D8-F7DFD14A9B95}"/>
              </a:ext>
            </a:extLst>
          </p:cNvPr>
          <p:cNvSpPr txBox="1"/>
          <p:nvPr/>
        </p:nvSpPr>
        <p:spPr>
          <a:xfrm>
            <a:off x="381000" y="929148"/>
            <a:ext cx="10289557" cy="115416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en-US" sz="2400" b="1" dirty="0"/>
              <a:t>We provide end-to-end services for clients across our five businesses.</a:t>
            </a:r>
          </a:p>
          <a:p>
            <a:endParaRPr lang="en-US" sz="2400" b="1" dirty="0"/>
          </a:p>
          <a:p>
            <a:r>
              <a:rPr lang="en-US" sz="2400" b="1" dirty="0"/>
              <a:t>There are 400,000 employees world wide!</a:t>
            </a:r>
          </a:p>
        </p:txBody>
      </p:sp>
    </p:spTree>
    <p:extLst>
      <p:ext uri="{BB962C8B-B14F-4D97-AF65-F5344CB8AC3E}">
        <p14:creationId xmlns:p14="http://schemas.microsoft.com/office/powerpoint/2010/main" val="204739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25"/>
          <a:stretch/>
        </p:blipFill>
        <p:spPr>
          <a:xfrm>
            <a:off x="825799" y="0"/>
            <a:ext cx="11360726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GLOBAL DELIVERY NETWORK </a:t>
            </a:r>
            <a:br>
              <a:rPr lang="en-US" dirty="0"/>
            </a:br>
            <a:r>
              <a:rPr lang="en-US" dirty="0"/>
              <a:t>DELIVERS AT SPEED AND AT SCALE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457200" y="4648200"/>
            <a:ext cx="3657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white"/>
              </a:buClr>
              <a:buSzPct val="6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largest and  most diversified group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strategy, digital, technology and operations professionals in the world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57198" y="3465300"/>
            <a:ext cx="3810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white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More than 50 delivery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centers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across five continents, offering services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A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39 languages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A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1" name="Straight Connector 260"/>
          <p:cNvCxnSpPr/>
          <p:nvPr/>
        </p:nvCxnSpPr>
        <p:spPr>
          <a:xfrm>
            <a:off x="457200" y="4589852"/>
            <a:ext cx="3657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cxnSp>
      <p:sp>
        <p:nvSpPr>
          <p:cNvPr id="3" name="Oval 2"/>
          <p:cNvSpPr/>
          <p:nvPr/>
        </p:nvSpPr>
        <p:spPr>
          <a:xfrm>
            <a:off x="7372234" y="4114800"/>
            <a:ext cx="112247" cy="112247"/>
          </a:xfrm>
          <a:prstGeom prst="ellipse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4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Microsoft\Windows\Temporary Internet Files\Content.IE5\I5C7IU5B\9551-3d-bar-graph-meeting-pv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81" y="2537148"/>
            <a:ext cx="3691507" cy="36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3599" dirty="0"/>
              <a:t>Business Analyst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Liaison between “the business” and “IT”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Translate business needs into technical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Document process flows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3600" dirty="0"/>
              <a:t>Team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Manage a team of 5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Advise and support career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Assign team members to projects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My role at Accenture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5986463" cy="2794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Copyright © </a:t>
            </a:r>
            <a:r>
              <a:rPr lang="is-IS"/>
              <a:t>2016</a:t>
            </a:r>
            <a:r>
              <a:rPr lang="en-AU"/>
              <a:t> Accenture  All rights reserved.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61750" y="6640513"/>
            <a:ext cx="730250" cy="1285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6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business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1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66666"/>
                </a:solidFill>
              </a:rPr>
              <a:t>Copyright © 2016 Accenture  All Rights Reserved.</a:t>
            </a:r>
            <a:endParaRPr lang="en-AU" dirty="0">
              <a:solidFill>
                <a:srgbClr val="666666"/>
              </a:solidFill>
            </a:endParaRPr>
          </a:p>
        </p:txBody>
      </p:sp>
      <p:pic>
        <p:nvPicPr>
          <p:cNvPr id="16386" name="Picture 2" descr="https://live.icmgworld.com/india/enterprisearchitecture/images/EAfDM/EnterpriseAnatomy/departmen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60" y="1401972"/>
            <a:ext cx="75819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DC9BED-4538-42F6-9C4C-A553815ECE66}"/>
              </a:ext>
            </a:extLst>
          </p:cNvPr>
          <p:cNvSpPr txBox="1"/>
          <p:nvPr/>
        </p:nvSpPr>
        <p:spPr>
          <a:xfrm>
            <a:off x="633046" y="2834306"/>
            <a:ext cx="3024554" cy="20090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There are many departments within an enterprise</a:t>
            </a:r>
          </a:p>
        </p:txBody>
      </p:sp>
    </p:spTree>
    <p:extLst>
      <p:ext uri="{BB962C8B-B14F-4D97-AF65-F5344CB8AC3E}">
        <p14:creationId xmlns:p14="http://schemas.microsoft.com/office/powerpoint/2010/main" val="1975411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jPXrJdT0en2WN4xG19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3E7eglzEmS.92.QRqgtw"/>
</p:tagLst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FFFFFF"/>
      </a:lt1>
      <a:dk2>
        <a:srgbClr val="003344"/>
      </a:dk2>
      <a:lt2>
        <a:srgbClr val="666666"/>
      </a:lt2>
      <a:accent1>
        <a:srgbClr val="00BBEE"/>
      </a:accent1>
      <a:accent2>
        <a:srgbClr val="359B4C"/>
      </a:accent2>
      <a:accent3>
        <a:srgbClr val="FFDD00"/>
      </a:accent3>
      <a:accent4>
        <a:srgbClr val="DD4411"/>
      </a:accent4>
      <a:accent5>
        <a:srgbClr val="FF0000"/>
      </a:accent5>
      <a:accent6>
        <a:srgbClr val="AA1133"/>
      </a:accent6>
      <a:hlink>
        <a:srgbClr val="003344"/>
      </a:hlink>
      <a:folHlink>
        <a:srgbClr val="00BBEE"/>
      </a:folHlink>
    </a:clrScheme>
    <a:fontScheme name="InterpretationA_fu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pretationA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BBEE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AF5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Layouts">
  <a:themeElements>
    <a:clrScheme name="PSJH - Operation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000088"/>
      </a:accent1>
      <a:accent2>
        <a:srgbClr val="00BAFF"/>
      </a:accent2>
      <a:accent3>
        <a:srgbClr val="008EFF"/>
      </a:accent3>
      <a:accent4>
        <a:srgbClr val="00D700"/>
      </a:accent4>
      <a:accent5>
        <a:srgbClr val="2800FF"/>
      </a:accent5>
      <a:accent6>
        <a:srgbClr val="00F3FF"/>
      </a:accent6>
      <a:hlink>
        <a:srgbClr val="F2F2F2"/>
      </a:hlink>
      <a:folHlink>
        <a:srgbClr val="2C2C2C"/>
      </a:folHlink>
    </a:clrScheme>
    <a:fontScheme name="Custom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9EDCCE36-7FD1-489E-AC77-A235F91A62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1690</Words>
  <Application>Microsoft Office PowerPoint</Application>
  <PresentationFormat>Widescreen</PresentationFormat>
  <Paragraphs>390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ＭＳ Ｐゴシック</vt:lpstr>
      <vt:lpstr>Agfa Rotis Sans Serif</vt:lpstr>
      <vt:lpstr>Arial</vt:lpstr>
      <vt:lpstr>Arial Black</vt:lpstr>
      <vt:lpstr>Calibri</vt:lpstr>
      <vt:lpstr>Gotham Bold</vt:lpstr>
      <vt:lpstr>Graphik</vt:lpstr>
      <vt:lpstr>blank</vt:lpstr>
      <vt:lpstr>Content Layouts</vt:lpstr>
      <vt:lpstr>think-cell Slide</vt:lpstr>
      <vt:lpstr>Modernizing the Workforce Kailey Oppenheim TIM 101 4/26/2018 </vt:lpstr>
      <vt:lpstr>Agenda</vt:lpstr>
      <vt:lpstr>Introduction</vt:lpstr>
      <vt:lpstr>Kailey Oppenheim</vt:lpstr>
      <vt:lpstr>What is Accenture?</vt:lpstr>
      <vt:lpstr>OUR GLOBAL DELIVERY NETWORK  DELIVERS AT SPEED AND AT SCALE</vt:lpstr>
      <vt:lpstr>My role at Accenture</vt:lpstr>
      <vt:lpstr>The business problem</vt:lpstr>
      <vt:lpstr>Enterprise Organization</vt:lpstr>
      <vt:lpstr>Common business problems</vt:lpstr>
      <vt:lpstr>Common business problems</vt:lpstr>
      <vt:lpstr>Departmental Siloes</vt:lpstr>
      <vt:lpstr>Common business problems</vt:lpstr>
      <vt:lpstr>Manual processes</vt:lpstr>
      <vt:lpstr>Common business problems</vt:lpstr>
      <vt:lpstr>Redundancy</vt:lpstr>
      <vt:lpstr>Common business problems</vt:lpstr>
      <vt:lpstr>Tools hindering business productivity</vt:lpstr>
      <vt:lpstr>Poor customer/ user experience</vt:lpstr>
      <vt:lpstr>Solving for efficiency</vt:lpstr>
      <vt:lpstr>One enterprise platform</vt:lpstr>
      <vt:lpstr>Accenture’s ServiceNoW Practice</vt:lpstr>
      <vt:lpstr>Accenture’s ServiceNow Practice</vt:lpstr>
      <vt:lpstr>ServiceNow Details</vt:lpstr>
      <vt:lpstr>Advanced High Availability Architecture</vt:lpstr>
      <vt:lpstr>Global enterprises from all industries rely on ServiceNow</vt:lpstr>
      <vt:lpstr>The enterprise landscape</vt:lpstr>
      <vt:lpstr>Enterprise Service Management - Governance</vt:lpstr>
      <vt:lpstr>Agile Methodology</vt:lpstr>
      <vt:lpstr>Benefits of Agile – in the Context of Training</vt:lpstr>
      <vt:lpstr>Agile</vt:lpstr>
      <vt:lpstr>Waterfall Methodology vs. Agile Methodology</vt:lpstr>
      <vt:lpstr>Why Adopt Agile in Application Development?</vt:lpstr>
      <vt:lpstr>Use Case: Onboarding</vt:lpstr>
      <vt:lpstr>The onboarding experience</vt:lpstr>
      <vt:lpstr>Onboarding activities</vt:lpstr>
      <vt:lpstr>Q&amp;A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NEW</dc:title>
  <dc:creator>Britcher, Stephen D.</dc:creator>
  <cp:lastModifiedBy>Oppenheim, Kailey</cp:lastModifiedBy>
  <cp:revision>65</cp:revision>
  <dcterms:created xsi:type="dcterms:W3CDTF">2016-08-01T10:44:49Z</dcterms:created>
  <dcterms:modified xsi:type="dcterms:W3CDTF">2018-04-25T06:03:57Z</dcterms:modified>
</cp:coreProperties>
</file>